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95" r:id="rId2"/>
    <p:sldId id="29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39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72C24-F72A-4163-B2A8-CE91A6DF0A0C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B8996-8BB3-405B-8628-5733FEECE7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73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B8996-8BB3-405B-8628-5733FEECE7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25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06A1-188A-4A06-98F2-EC9A5AB215AE}" type="datetime1">
              <a:rPr lang="fr-FR" smtClean="0"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14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63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29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5D70-DB8F-4B00-9D27-905CAA1C4788}" type="datetime1">
              <a:rPr lang="fr-FR" smtClean="0"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50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A117-BB51-4937-905D-F7CC6B72512D}" type="datetime1">
              <a:rPr lang="fr-FR" smtClean="0"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12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3"/>
          <a:stretch/>
        </p:blipFill>
        <p:spPr>
          <a:xfrm>
            <a:off x="0" y="5986809"/>
            <a:ext cx="9144000" cy="871191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5CD2-C882-490A-8301-656C95BA94B9}" type="datetime1">
              <a:rPr lang="fr-FR" smtClean="0"/>
              <a:t>07/06/2017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2"/>
          <a:stretch/>
        </p:blipFill>
        <p:spPr>
          <a:xfrm>
            <a:off x="0" y="-27383"/>
            <a:ext cx="12192000" cy="15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5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34D-A3A2-492D-A9DC-0A963B7F3712}" type="datetime1">
              <a:rPr lang="fr-FR" smtClean="0"/>
              <a:t>07/06/2017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12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C405-F239-4E04-92CF-48FA90089496}" type="datetime1">
              <a:rPr lang="fr-FR" smtClean="0"/>
              <a:t>07/06/2017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01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2"/>
          <a:stretch/>
        </p:blipFill>
        <p:spPr>
          <a:xfrm>
            <a:off x="0" y="-27383"/>
            <a:ext cx="12192000" cy="1589484"/>
          </a:xfrm>
          <a:prstGeom prst="rect">
            <a:avLst/>
          </a:prstGeom>
        </p:spPr>
      </p:pic>
      <p:pic>
        <p:nvPicPr>
          <p:cNvPr id="6" name="Picture 4" descr="D:\Utilisateurs\mbabillo\Desktop\ARS_LOGOS_RVB_GrandEst-0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" y="328161"/>
            <a:ext cx="223361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9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08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8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19460-77CA-49C0-870E-99FC38ED0EBB}" type="datetime1">
              <a:rPr lang="fr-FR" smtClean="0"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92325-0922-4099-8161-8AB6BD7F2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56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0" y="3856517"/>
            <a:ext cx="1727602" cy="242153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48194" y="2209091"/>
            <a:ext cx="8215712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Contrôle ultime pré-transfusionnel</a:t>
            </a:r>
          </a:p>
          <a:p>
            <a:pPr algn="ctr">
              <a:defRPr/>
            </a:pPr>
            <a:r>
              <a:rPr lang="fr-FR" altLang="fr-F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Avec </a:t>
            </a:r>
            <a:r>
              <a:rPr lang="fr-FR" altLang="fr-FR" sz="3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Safety</a:t>
            </a:r>
            <a:r>
              <a:rPr lang="fr-FR" altLang="fr-F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Test</a:t>
            </a:r>
            <a:r>
              <a:rPr lang="fr-FR" altLang="fr-FR" sz="36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®</a:t>
            </a:r>
            <a:r>
              <a:rPr lang="fr-FR" altLang="fr-F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de </a:t>
            </a:r>
            <a:r>
              <a:rPr lang="fr-FR" altLang="fr-FR" sz="3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Diagast</a:t>
            </a:r>
            <a:endParaRPr lang="fr-FR" altLang="fr-FR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fr-FR" altLang="fr-FR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fr-FR" altLang="fr-FR" sz="2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altLang="fr-F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ARS </a:t>
            </a:r>
            <a:r>
              <a:rPr lang="fr-FR" altLang="fr-FR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- ES - EFS</a:t>
            </a:r>
          </a:p>
          <a:p>
            <a:pPr algn="ctr">
              <a:spcBef>
                <a:spcPct val="100000"/>
              </a:spcBef>
              <a:defRPr/>
            </a:pPr>
            <a:r>
              <a:rPr lang="fr-FR" altLang="fr-FR" sz="1100" b="1" dirty="0">
                <a:solidFill>
                  <a:srgbClr val="000099"/>
                </a:solidFill>
                <a:latin typeface="Tahoma" panose="020B0604030504040204" pitchFamily="34" charset="0"/>
              </a:rPr>
              <a:t>Version 2 - </a:t>
            </a:r>
            <a:r>
              <a:rPr lang="fr-FR" altLang="fr-FR" sz="1100" b="1" dirty="0" smtClean="0">
                <a:solidFill>
                  <a:srgbClr val="000099"/>
                </a:solidFill>
                <a:latin typeface="Tahoma" panose="020B0604030504040204" pitchFamily="34" charset="0"/>
              </a:rPr>
              <a:t>2017</a:t>
            </a:r>
            <a:endParaRPr lang="fr-FR" altLang="fr-FR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2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524000" y="1916113"/>
            <a:ext cx="49799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AutoNum type="arabicPeriod"/>
              <a:defRPr sz="2400" b="1">
                <a:solidFill>
                  <a:srgbClr val="000099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Ü"/>
              <a:defRPr sz="2000" b="1">
                <a:solidFill>
                  <a:srgbClr val="000099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CC00"/>
              </a:buClr>
              <a:buFont typeface="Wingdings" panose="05000000000000000000" pitchFamily="2" charset="2"/>
              <a:buChar char="ü"/>
              <a:defRPr sz="2000">
                <a:solidFill>
                  <a:srgbClr val="000099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Font typeface="Batang" pitchFamily="18" charset="-127"/>
              <a:buChar char="–"/>
              <a:defRPr sz="2000">
                <a:solidFill>
                  <a:srgbClr val="000099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9pPr>
          </a:lstStyle>
          <a:p>
            <a:pPr marL="457200" lvl="1" indent="0">
              <a:spcAft>
                <a:spcPct val="30000"/>
              </a:spcAft>
              <a:buClrTx/>
              <a:buNone/>
              <a:defRPr/>
            </a:pPr>
            <a:r>
              <a:rPr lang="fr-FR" altLang="fr-FR" b="0" dirty="0"/>
              <a:t>Effectuer un mouvement de « </a:t>
            </a:r>
            <a:r>
              <a:rPr lang="fr-FR" altLang="fr-FR" b="0" dirty="0" err="1"/>
              <a:t>chaloupage</a:t>
            </a:r>
            <a:r>
              <a:rPr lang="fr-FR" altLang="fr-FR" b="0" dirty="0"/>
              <a:t> » (faire tourner doucement la carte) pour faciliter la réaction Antigène-Anticorps</a:t>
            </a:r>
          </a:p>
          <a:p>
            <a:pPr lvl="1" eaLnBrk="1" hangingPunct="1">
              <a:spcAft>
                <a:spcPct val="30000"/>
              </a:spcAft>
              <a:buClrTx/>
              <a:buFontTx/>
              <a:buChar char="•"/>
              <a:defRPr/>
            </a:pPr>
            <a:endParaRPr lang="fr-FR" altLang="fr-FR" b="0" dirty="0"/>
          </a:p>
          <a:p>
            <a:pPr lvl="1" eaLnBrk="1" hangingPunct="1">
              <a:spcAft>
                <a:spcPct val="30000"/>
              </a:spcAft>
              <a:buClrTx/>
              <a:buFontTx/>
              <a:buNone/>
              <a:defRPr/>
            </a:pPr>
            <a:r>
              <a:rPr lang="fr-FR" altLang="fr-FR" b="0" dirty="0"/>
              <a:t>Antigène = globules rouges</a:t>
            </a:r>
          </a:p>
          <a:p>
            <a:pPr lvl="1" eaLnBrk="1" hangingPunct="1">
              <a:spcAft>
                <a:spcPct val="30000"/>
              </a:spcAft>
              <a:buClrTx/>
              <a:buFontTx/>
              <a:buNone/>
              <a:defRPr/>
            </a:pPr>
            <a:r>
              <a:rPr lang="fr-FR" altLang="fr-FR" b="0" dirty="0"/>
              <a:t>Anticorps = réactifs</a:t>
            </a:r>
          </a:p>
        </p:txBody>
      </p:sp>
      <p:pic>
        <p:nvPicPr>
          <p:cNvPr id="43012" name="Image 1"/>
          <p:cNvPicPr>
            <a:picLocks noChangeAspect="1" noChangeArrowheads="1"/>
          </p:cNvPicPr>
          <p:nvPr/>
        </p:nvPicPr>
        <p:blipFill>
          <a:blip r:embed="rId2">
            <a:lum bright="3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4" y="1268414"/>
            <a:ext cx="34639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ZoneTexte 6"/>
          <p:cNvSpPr txBox="1">
            <a:spLocks noChangeArrowheads="1"/>
          </p:cNvSpPr>
          <p:nvPr/>
        </p:nvSpPr>
        <p:spPr bwMode="auto">
          <a:xfrm>
            <a:off x="1524000" y="342371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réalisation du contrôle (5)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1739900" y="2851150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  <a:buSzPct val="80000"/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Continuer le test dans les 2 cases prévues pour le CGR en changeant d’agitateur entre chaque case</a:t>
            </a:r>
          </a:p>
        </p:txBody>
      </p:sp>
      <p:pic>
        <p:nvPicPr>
          <p:cNvPr id="44036" name="Image 1"/>
          <p:cNvPicPr>
            <a:picLocks noChangeAspect="1" noChangeArrowheads="1"/>
          </p:cNvPicPr>
          <p:nvPr/>
        </p:nvPicPr>
        <p:blipFill>
          <a:blip r:embed="rId2">
            <a:lum bright="3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125539"/>
            <a:ext cx="3581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ZoneTexte 6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réalisation du contrôle (6)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1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676400" y="2209800"/>
            <a:ext cx="48006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Formation d’agglutinats sur fond bleu ou jaune</a:t>
            </a:r>
          </a:p>
          <a:p>
            <a:pPr lvl="2" eaLnBrk="1" hangingPunct="1">
              <a:spcAft>
                <a:spcPct val="30000"/>
              </a:spcAft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= Réaction positive</a:t>
            </a:r>
          </a:p>
          <a:p>
            <a:pPr lvl="1" eaLnBrk="1" hangingPunct="1">
              <a:spcAft>
                <a:spcPct val="30000"/>
              </a:spcAft>
              <a:buFont typeface="Monotype Sorts" pitchFamily="2" charset="2"/>
              <a:buChar char="Û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  <a:sym typeface="Monotype Sorts" pitchFamily="2" charset="2"/>
            </a:endParaRP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Image rouge homogène </a:t>
            </a:r>
          </a:p>
          <a:p>
            <a:pPr lvl="2" eaLnBrk="1" hangingPunct="1">
              <a:spcAft>
                <a:spcPct val="30000"/>
              </a:spcAft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= Réaction négative</a:t>
            </a:r>
          </a:p>
        </p:txBody>
      </p:sp>
      <p:pic>
        <p:nvPicPr>
          <p:cNvPr id="45060" name="Image 1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1268414"/>
            <a:ext cx="35210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ZoneTexte 6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lecture et interprétation (1)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232401" y="3213100"/>
            <a:ext cx="158432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232401" y="4221163"/>
            <a:ext cx="1584325" cy="3603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5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8191" r="46214"/>
          <a:stretch>
            <a:fillRect/>
          </a:stretch>
        </p:blipFill>
        <p:spPr bwMode="auto">
          <a:xfrm>
            <a:off x="1646238" y="1104901"/>
            <a:ext cx="13890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1790700" y="773113"/>
            <a:ext cx="113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Receveur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6084" name="Text Box 8"/>
          <p:cNvSpPr txBox="1">
            <a:spLocks noChangeArrowheads="1"/>
          </p:cNvSpPr>
          <p:nvPr/>
        </p:nvSpPr>
        <p:spPr bwMode="auto">
          <a:xfrm>
            <a:off x="1514476" y="4151313"/>
            <a:ext cx="1628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Agglutination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avec Sérum test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Anti-A</a:t>
            </a:r>
          </a:p>
        </p:txBody>
      </p:sp>
      <p:sp>
        <p:nvSpPr>
          <p:cNvPr id="46085" name="Text Box 9"/>
          <p:cNvSpPr txBox="1">
            <a:spLocks noChangeArrowheads="1"/>
          </p:cNvSpPr>
          <p:nvPr/>
        </p:nvSpPr>
        <p:spPr bwMode="auto">
          <a:xfrm>
            <a:off x="1555751" y="5245101"/>
            <a:ext cx="1585913" cy="866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6086" name="Line 10"/>
          <p:cNvSpPr>
            <a:spLocks noChangeShapeType="1"/>
          </p:cNvSpPr>
          <p:nvPr/>
        </p:nvSpPr>
        <p:spPr bwMode="auto">
          <a:xfrm>
            <a:off x="2293938" y="4878388"/>
            <a:ext cx="0" cy="36036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88" name="ZoneTexte 27"/>
          <p:cNvSpPr txBox="1">
            <a:spLocks noChangeArrowheads="1"/>
          </p:cNvSpPr>
          <p:nvPr/>
        </p:nvSpPr>
        <p:spPr bwMode="auto">
          <a:xfrm>
            <a:off x="1514476" y="312737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(2)</a:t>
            </a:r>
          </a:p>
        </p:txBody>
      </p: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1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8191" r="46214"/>
          <a:stretch>
            <a:fillRect/>
          </a:stretch>
        </p:blipFill>
        <p:spPr bwMode="auto">
          <a:xfrm>
            <a:off x="1646238" y="1104901"/>
            <a:ext cx="13890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1790700" y="773113"/>
            <a:ext cx="113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Receveur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1514476" y="4151313"/>
            <a:ext cx="1628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Agglutination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avec Sérum test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Anti-A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1555751" y="5245101"/>
            <a:ext cx="1585913" cy="866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7110" name="Line 10"/>
          <p:cNvSpPr>
            <a:spLocks noChangeShapeType="1"/>
          </p:cNvSpPr>
          <p:nvPr/>
        </p:nvSpPr>
        <p:spPr bwMode="auto">
          <a:xfrm>
            <a:off x="2293938" y="4878388"/>
            <a:ext cx="0" cy="36036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7111" name="Picture 11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4" t="8145"/>
          <a:stretch>
            <a:fillRect/>
          </a:stretch>
        </p:blipFill>
        <p:spPr bwMode="auto">
          <a:xfrm>
            <a:off x="3806825" y="1104900"/>
            <a:ext cx="132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13"/>
          <p:cNvSpPr txBox="1">
            <a:spLocks noChangeArrowheads="1"/>
          </p:cNvSpPr>
          <p:nvPr/>
        </p:nvSpPr>
        <p:spPr bwMode="auto">
          <a:xfrm>
            <a:off x="3709988" y="4151313"/>
            <a:ext cx="162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</a:p>
        </p:txBody>
      </p:sp>
      <p:sp>
        <p:nvSpPr>
          <p:cNvPr id="47113" name="Text Box 14"/>
          <p:cNvSpPr txBox="1">
            <a:spLocks noChangeArrowheads="1"/>
          </p:cNvSpPr>
          <p:nvPr/>
        </p:nvSpPr>
        <p:spPr bwMode="auto">
          <a:xfrm>
            <a:off x="3484563" y="5243514"/>
            <a:ext cx="1884362" cy="10191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ISOGROUPE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COMPATIBLE</a:t>
            </a:r>
            <a:endParaRPr lang="fr-FR" altLang="fr-FR" sz="2000" b="1"/>
          </a:p>
        </p:txBody>
      </p:sp>
      <p:sp>
        <p:nvSpPr>
          <p:cNvPr id="47114" name="Line 15"/>
          <p:cNvSpPr>
            <a:spLocks noChangeShapeType="1"/>
          </p:cNvSpPr>
          <p:nvPr/>
        </p:nvSpPr>
        <p:spPr bwMode="auto">
          <a:xfrm>
            <a:off x="4454525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5" name="Text Box 12"/>
          <p:cNvSpPr txBox="1">
            <a:spLocks noChangeArrowheads="1"/>
          </p:cNvSpPr>
          <p:nvPr/>
        </p:nvSpPr>
        <p:spPr bwMode="auto">
          <a:xfrm>
            <a:off x="4022725" y="773113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1</a:t>
            </a:r>
            <a:endParaRPr lang="fr-FR" altLang="fr-FR" sz="1600">
              <a:latin typeface="Tahoma" panose="020B0604030504040204" pitchFamily="34" charset="0"/>
            </a:endParaRPr>
          </a:p>
        </p:txBody>
      </p: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14</a:t>
            </a:fld>
            <a:endParaRPr lang="fr-FR"/>
          </a:p>
        </p:txBody>
      </p:sp>
      <p:sp>
        <p:nvSpPr>
          <p:cNvPr id="47117" name="ZoneTexte 27"/>
          <p:cNvSpPr txBox="1">
            <a:spLocks noChangeArrowheads="1"/>
          </p:cNvSpPr>
          <p:nvPr/>
        </p:nvSpPr>
        <p:spPr bwMode="auto">
          <a:xfrm>
            <a:off x="1514476" y="312737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(3)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359150" y="430213"/>
            <a:ext cx="0" cy="6386512"/>
          </a:xfrm>
          <a:prstGeom prst="line">
            <a:avLst/>
          </a:prstGeom>
          <a:ln w="22225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8191" r="46214"/>
          <a:stretch>
            <a:fillRect/>
          </a:stretch>
        </p:blipFill>
        <p:spPr bwMode="auto">
          <a:xfrm>
            <a:off x="1646238" y="1104901"/>
            <a:ext cx="13890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1790700" y="773113"/>
            <a:ext cx="113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Receveur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1514476" y="4151313"/>
            <a:ext cx="1628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Agglutination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avec Sérum test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Anti-A</a:t>
            </a:r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1555751" y="5245101"/>
            <a:ext cx="1585913" cy="866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8134" name="Line 10"/>
          <p:cNvSpPr>
            <a:spLocks noChangeShapeType="1"/>
          </p:cNvSpPr>
          <p:nvPr/>
        </p:nvSpPr>
        <p:spPr bwMode="auto">
          <a:xfrm>
            <a:off x="2293938" y="4878388"/>
            <a:ext cx="0" cy="36036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8135" name="Picture 11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4" t="8145"/>
          <a:stretch>
            <a:fillRect/>
          </a:stretch>
        </p:blipFill>
        <p:spPr bwMode="auto">
          <a:xfrm>
            <a:off x="3806825" y="1104900"/>
            <a:ext cx="132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3709988" y="4151313"/>
            <a:ext cx="162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3484563" y="5243514"/>
            <a:ext cx="1884362" cy="10191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ISOGROUPE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COMPATIBLE</a:t>
            </a:r>
            <a:endParaRPr lang="fr-FR" altLang="fr-FR" sz="2000" b="1"/>
          </a:p>
        </p:txBody>
      </p:sp>
      <p:sp>
        <p:nvSpPr>
          <p:cNvPr id="48138" name="Line 15"/>
          <p:cNvSpPr>
            <a:spLocks noChangeShapeType="1"/>
          </p:cNvSpPr>
          <p:nvPr/>
        </p:nvSpPr>
        <p:spPr bwMode="auto">
          <a:xfrm>
            <a:off x="4454525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8139" name="Picture 16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6" t="8191"/>
          <a:stretch>
            <a:fillRect/>
          </a:stretch>
        </p:blipFill>
        <p:spPr bwMode="auto">
          <a:xfrm>
            <a:off x="6326189" y="1104901"/>
            <a:ext cx="12207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Text Box 17"/>
          <p:cNvSpPr txBox="1">
            <a:spLocks noChangeArrowheads="1"/>
          </p:cNvSpPr>
          <p:nvPr/>
        </p:nvSpPr>
        <p:spPr bwMode="auto">
          <a:xfrm>
            <a:off x="6470650" y="769938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2</a:t>
            </a:r>
            <a:endParaRPr lang="fr-FR" altLang="fr-FR" sz="1600">
              <a:latin typeface="Tahoma" panose="020B0604030504040204" pitchFamily="34" charset="0"/>
            </a:endParaRPr>
          </a:p>
        </p:txBody>
      </p:sp>
      <p:sp>
        <p:nvSpPr>
          <p:cNvPr id="48141" name="Text Box 18"/>
          <p:cNvSpPr txBox="1">
            <a:spLocks noChangeArrowheads="1"/>
          </p:cNvSpPr>
          <p:nvPr/>
        </p:nvSpPr>
        <p:spPr bwMode="auto">
          <a:xfrm>
            <a:off x="6157913" y="4151313"/>
            <a:ext cx="162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et d’Ag 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= GROUPE AB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8142" name="Text Box 19"/>
          <p:cNvSpPr txBox="1">
            <a:spLocks noChangeArrowheads="1"/>
          </p:cNvSpPr>
          <p:nvPr/>
        </p:nvSpPr>
        <p:spPr bwMode="auto">
          <a:xfrm>
            <a:off x="5767389" y="5238750"/>
            <a:ext cx="2338387" cy="95885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NON 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INCOMPATIBLE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8143" name="Line 20"/>
          <p:cNvSpPr>
            <a:spLocks noChangeShapeType="1"/>
          </p:cNvSpPr>
          <p:nvPr/>
        </p:nvSpPr>
        <p:spPr bwMode="auto">
          <a:xfrm>
            <a:off x="6902450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144" name="Text Box 12"/>
          <p:cNvSpPr txBox="1">
            <a:spLocks noChangeArrowheads="1"/>
          </p:cNvSpPr>
          <p:nvPr/>
        </p:nvSpPr>
        <p:spPr bwMode="auto">
          <a:xfrm>
            <a:off x="4022725" y="773113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1</a:t>
            </a:r>
            <a:endParaRPr lang="fr-FR" altLang="fr-FR" sz="1600">
              <a:latin typeface="Tahoma" panose="020B0604030504040204" pitchFamily="34" charset="0"/>
            </a:endParaRPr>
          </a:p>
        </p:txBody>
      </p:sp>
      <p:sp>
        <p:nvSpPr>
          <p:cNvPr id="48147" name="ZoneTexte 27"/>
          <p:cNvSpPr txBox="1">
            <a:spLocks noChangeArrowheads="1"/>
          </p:cNvSpPr>
          <p:nvPr/>
        </p:nvSpPr>
        <p:spPr bwMode="auto">
          <a:xfrm>
            <a:off x="1524000" y="312737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(4)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359150" y="430213"/>
            <a:ext cx="0" cy="6386512"/>
          </a:xfrm>
          <a:prstGeom prst="line">
            <a:avLst/>
          </a:prstGeom>
          <a:ln w="22225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0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8191" r="46214"/>
          <a:stretch>
            <a:fillRect/>
          </a:stretch>
        </p:blipFill>
        <p:spPr bwMode="auto">
          <a:xfrm>
            <a:off x="1646238" y="1104901"/>
            <a:ext cx="13890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1790700" y="773113"/>
            <a:ext cx="113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Receveur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1514476" y="4151313"/>
            <a:ext cx="1628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Agglutination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avec Sérum test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Anti-A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1555751" y="5245101"/>
            <a:ext cx="1585913" cy="8667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9158" name="Line 10"/>
          <p:cNvSpPr>
            <a:spLocks noChangeShapeType="1"/>
          </p:cNvSpPr>
          <p:nvPr/>
        </p:nvSpPr>
        <p:spPr bwMode="auto">
          <a:xfrm>
            <a:off x="2293938" y="4878388"/>
            <a:ext cx="0" cy="360362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9159" name="Picture 11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4" t="8145"/>
          <a:stretch>
            <a:fillRect/>
          </a:stretch>
        </p:blipFill>
        <p:spPr bwMode="auto">
          <a:xfrm>
            <a:off x="3806825" y="1104900"/>
            <a:ext cx="132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13"/>
          <p:cNvSpPr txBox="1">
            <a:spLocks noChangeArrowheads="1"/>
          </p:cNvSpPr>
          <p:nvPr/>
        </p:nvSpPr>
        <p:spPr bwMode="auto">
          <a:xfrm>
            <a:off x="3709988" y="4151313"/>
            <a:ext cx="162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GROUPE A</a:t>
            </a:r>
          </a:p>
        </p:txBody>
      </p:sp>
      <p:sp>
        <p:nvSpPr>
          <p:cNvPr id="49161" name="Text Box 14"/>
          <p:cNvSpPr txBox="1">
            <a:spLocks noChangeArrowheads="1"/>
          </p:cNvSpPr>
          <p:nvPr/>
        </p:nvSpPr>
        <p:spPr bwMode="auto">
          <a:xfrm>
            <a:off x="3484563" y="5243514"/>
            <a:ext cx="1884362" cy="10191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ISOGROUPE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COMPATIBLE</a:t>
            </a:r>
            <a:endParaRPr lang="fr-FR" altLang="fr-FR" sz="2000" b="1"/>
          </a:p>
        </p:txBody>
      </p:sp>
      <p:sp>
        <p:nvSpPr>
          <p:cNvPr id="49162" name="Line 15"/>
          <p:cNvSpPr>
            <a:spLocks noChangeShapeType="1"/>
          </p:cNvSpPr>
          <p:nvPr/>
        </p:nvSpPr>
        <p:spPr bwMode="auto">
          <a:xfrm>
            <a:off x="4454525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9163" name="Picture 16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6" t="8191"/>
          <a:stretch>
            <a:fillRect/>
          </a:stretch>
        </p:blipFill>
        <p:spPr bwMode="auto">
          <a:xfrm>
            <a:off x="6326189" y="1104901"/>
            <a:ext cx="12207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Text Box 17"/>
          <p:cNvSpPr txBox="1">
            <a:spLocks noChangeArrowheads="1"/>
          </p:cNvSpPr>
          <p:nvPr/>
        </p:nvSpPr>
        <p:spPr bwMode="auto">
          <a:xfrm>
            <a:off x="6470650" y="769938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2</a:t>
            </a:r>
            <a:endParaRPr lang="fr-FR" altLang="fr-FR" sz="1600">
              <a:latin typeface="Tahoma" panose="020B0604030504040204" pitchFamily="34" charset="0"/>
            </a:endParaRPr>
          </a:p>
        </p:txBody>
      </p:sp>
      <p:sp>
        <p:nvSpPr>
          <p:cNvPr id="49165" name="Text Box 18"/>
          <p:cNvSpPr txBox="1">
            <a:spLocks noChangeArrowheads="1"/>
          </p:cNvSpPr>
          <p:nvPr/>
        </p:nvSpPr>
        <p:spPr bwMode="auto">
          <a:xfrm>
            <a:off x="6157913" y="4151313"/>
            <a:ext cx="1625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Présence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et d’Ag 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= GROUPE AB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5767389" y="5238750"/>
            <a:ext cx="2338387" cy="95885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NON 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6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INCOMPATIBLE</a:t>
            </a:r>
            <a:endParaRPr lang="fr-FR" altLang="fr-FR" sz="2000" b="1">
              <a:solidFill>
                <a:srgbClr val="000099"/>
              </a:solidFill>
            </a:endParaRPr>
          </a:p>
        </p:txBody>
      </p:sp>
      <p:sp>
        <p:nvSpPr>
          <p:cNvPr id="49167" name="Line 20"/>
          <p:cNvSpPr>
            <a:spLocks noChangeShapeType="1"/>
          </p:cNvSpPr>
          <p:nvPr/>
        </p:nvSpPr>
        <p:spPr bwMode="auto">
          <a:xfrm>
            <a:off x="6902450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9168" name="Picture 21" descr="Dia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9" t="8522"/>
          <a:stretch>
            <a:fillRect/>
          </a:stretch>
        </p:blipFill>
        <p:spPr bwMode="auto">
          <a:xfrm>
            <a:off x="8559801" y="1104901"/>
            <a:ext cx="12477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9" name="Text Box 22"/>
          <p:cNvSpPr txBox="1">
            <a:spLocks noChangeArrowheads="1"/>
          </p:cNvSpPr>
          <p:nvPr/>
        </p:nvSpPr>
        <p:spPr bwMode="auto">
          <a:xfrm>
            <a:off x="8775700" y="769938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3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9170" name="Text Box 23"/>
          <p:cNvSpPr txBox="1">
            <a:spLocks noChangeArrowheads="1"/>
          </p:cNvSpPr>
          <p:nvPr/>
        </p:nvSpPr>
        <p:spPr bwMode="auto">
          <a:xfrm>
            <a:off x="8345488" y="4151313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Absence d’Ag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et d’Ag 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= GROUPE O</a:t>
            </a:r>
            <a:endParaRPr lang="fr-FR" altLang="fr-FR" sz="1600" b="1">
              <a:latin typeface="Tahoma" panose="020B0604030504040204" pitchFamily="34" charset="0"/>
            </a:endParaRPr>
          </a:p>
        </p:txBody>
      </p:sp>
      <p:sp>
        <p:nvSpPr>
          <p:cNvPr id="49171" name="Text Box 24"/>
          <p:cNvSpPr txBox="1">
            <a:spLocks noChangeArrowheads="1"/>
          </p:cNvSpPr>
          <p:nvPr/>
        </p:nvSpPr>
        <p:spPr bwMode="auto">
          <a:xfrm>
            <a:off x="8274050" y="5245101"/>
            <a:ext cx="2338388" cy="1019175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NON IDENTIQUE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NON ISOGROUPE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99"/>
                </a:solidFill>
                <a:latin typeface="Tahoma" panose="020B0604030504040204" pitchFamily="34" charset="0"/>
              </a:rPr>
              <a:t>COMPATIBLE</a:t>
            </a:r>
            <a:endParaRPr lang="fr-FR" altLang="fr-FR" sz="2000" b="1"/>
          </a:p>
        </p:txBody>
      </p:sp>
      <p:sp>
        <p:nvSpPr>
          <p:cNvPr id="49172" name="Line 25"/>
          <p:cNvSpPr>
            <a:spLocks noChangeShapeType="1"/>
          </p:cNvSpPr>
          <p:nvPr/>
        </p:nvSpPr>
        <p:spPr bwMode="auto">
          <a:xfrm>
            <a:off x="9134475" y="4949826"/>
            <a:ext cx="0" cy="2889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73" name="Text Box 12"/>
          <p:cNvSpPr txBox="1">
            <a:spLocks noChangeArrowheads="1"/>
          </p:cNvSpPr>
          <p:nvPr/>
        </p:nvSpPr>
        <p:spPr bwMode="auto">
          <a:xfrm>
            <a:off x="4022725" y="773113"/>
            <a:ext cx="80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99"/>
                </a:solidFill>
                <a:latin typeface="Tahoma" panose="020B0604030504040204" pitchFamily="34" charset="0"/>
              </a:rPr>
              <a:t>CGR 1</a:t>
            </a:r>
            <a:endParaRPr lang="fr-FR" altLang="fr-FR" sz="1600">
              <a:latin typeface="Tahoma" panose="020B0604030504040204" pitchFamily="34" charset="0"/>
            </a:endParaRPr>
          </a:p>
        </p:txBody>
      </p:sp>
      <p:sp>
        <p:nvSpPr>
          <p:cNvPr id="49176" name="ZoneTexte 27"/>
          <p:cNvSpPr txBox="1">
            <a:spLocks noChangeArrowheads="1"/>
          </p:cNvSpPr>
          <p:nvPr/>
        </p:nvSpPr>
        <p:spPr bwMode="auto">
          <a:xfrm>
            <a:off x="1468438" y="309562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(5)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3359150" y="430213"/>
            <a:ext cx="0" cy="6386512"/>
          </a:xfrm>
          <a:prstGeom prst="line">
            <a:avLst/>
          </a:prstGeom>
          <a:ln w="22225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3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9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1919288" y="1412875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rgbClr val="000099"/>
                </a:solidFill>
                <a:latin typeface="Tahoma" panose="020B0604030504040204" pitchFamily="34" charset="0"/>
              </a:rPr>
              <a:t>Transfusion isogroupe</a:t>
            </a:r>
            <a:r>
              <a:rPr lang="fr-FR" altLang="fr-FR" sz="200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5994400" y="1419225"/>
            <a:ext cx="3975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99"/>
                </a:solidFill>
                <a:latin typeface="Tahoma" panose="020B0604030504040204" pitchFamily="34" charset="0"/>
              </a:rPr>
              <a:t>Transfusion compatible</a:t>
            </a:r>
            <a:endParaRPr lang="fr-FR" altLang="fr-FR" sz="26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pic>
        <p:nvPicPr>
          <p:cNvPr id="50183" name="Picture 11" descr="D:\1000 X 1500\Dia 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97075"/>
            <a:ext cx="36607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2" descr="D:\D 35\B.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989138"/>
            <a:ext cx="34591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ZoneTexte 10"/>
          <p:cNvSpPr txBox="1">
            <a:spLocks noChangeArrowheads="1"/>
          </p:cNvSpPr>
          <p:nvPr/>
        </p:nvSpPr>
        <p:spPr bwMode="auto">
          <a:xfrm>
            <a:off x="1524000" y="367770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(3)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9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2424113" y="1112838"/>
            <a:ext cx="7129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800" b="1">
                <a:solidFill>
                  <a:srgbClr val="FF3300"/>
                </a:solidFill>
                <a:latin typeface="Tahoma" panose="020B0604030504040204" pitchFamily="34" charset="0"/>
              </a:rPr>
              <a:t>Transfusions INTERDITES</a:t>
            </a:r>
            <a:r>
              <a:rPr lang="fr-FR" altLang="fr-FR" sz="2000">
                <a:solidFill>
                  <a:srgbClr val="FF3300"/>
                </a:solidFill>
                <a:latin typeface="Tahoma" panose="020B0604030504040204" pitchFamily="34" charset="0"/>
              </a:rPr>
              <a:t> !!!</a:t>
            </a:r>
          </a:p>
        </p:txBody>
      </p:sp>
      <p:pic>
        <p:nvPicPr>
          <p:cNvPr id="51206" name="Picture 9" descr="D:\1000 X 1500\Dia 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916113"/>
            <a:ext cx="3373438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 descr="D:\1000 X 1500\Dia 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916113"/>
            <a:ext cx="3335338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ZoneTexte 9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(4)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1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5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703388" y="1484313"/>
            <a:ext cx="48006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FF3300"/>
                </a:solidFill>
                <a:latin typeface="Tahoma" panose="020B0604030504040204" pitchFamily="34" charset="0"/>
              </a:rPr>
              <a:t>Inscrire le résultat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Vérifier que les résultats obtenus sont ceux attendus au vu du groupe ABO figurant sur:</a:t>
            </a: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  <a:sym typeface="Monotype Sorts" pitchFamily="2" charset="2"/>
            </a:endParaRPr>
          </a:p>
          <a:p>
            <a:pPr lvl="1" eaLnBrk="1" hangingPunct="1"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 la carte de groupe sanguin</a:t>
            </a:r>
          </a:p>
          <a:p>
            <a:pPr lvl="1" eaLnBrk="1" hangingPunct="1"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 l’étiquette figurant sur le CGR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FF3300"/>
                </a:solidFill>
                <a:latin typeface="Tahoma" panose="020B0604030504040204" pitchFamily="34" charset="0"/>
                <a:sym typeface="Monotype Sorts" pitchFamily="2" charset="2"/>
              </a:rPr>
              <a:t>Noter la décision ou non de transfuser</a:t>
            </a: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  <a:sym typeface="Monotype Sorts" pitchFamily="2" charset="2"/>
            </a:endParaRP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  <a:sym typeface="Monotype Sorts" pitchFamily="2" charset="2"/>
              </a:rPr>
              <a:t>S’identifier, dater et signer</a:t>
            </a:r>
          </a:p>
          <a:p>
            <a:pPr lvl="1" eaLnBrk="1" hangingPunct="1">
              <a:spcAft>
                <a:spcPct val="30000"/>
              </a:spcAft>
              <a:buFontTx/>
              <a:buNone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  <a:sym typeface="Monotype Sorts" pitchFamily="2" charset="2"/>
            </a:endParaRPr>
          </a:p>
        </p:txBody>
      </p:sp>
      <p:pic>
        <p:nvPicPr>
          <p:cNvPr id="52228" name="Image 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1" y="1341438"/>
            <a:ext cx="37830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ZoneTexte 6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lecture et interprétation (5)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4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</a:t>
            </a:fld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22406" y="1272656"/>
            <a:ext cx="905245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Ont participé à  la révision de ce diaporama 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fr-FR" sz="1600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marL="285750" indent="-285750">
              <a:spcBef>
                <a:spcPct val="35000"/>
              </a:spcBef>
              <a:buFontTx/>
              <a:buChar char="-"/>
              <a:defRPr/>
            </a:pP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Madame Véronique BOURCIER, Médecin Correspondante d’Hémovigilance </a:t>
            </a:r>
            <a:r>
              <a:rPr lang="fr-FR" altLang="fr-FR" sz="1600" dirty="0" smtClean="0">
                <a:solidFill>
                  <a:srgbClr val="000099"/>
                </a:solidFill>
                <a:latin typeface="Tahoma" panose="020B0604030504040204" pitchFamily="34" charset="0"/>
              </a:rPr>
              <a:t>et de Sécurité Transfusionnelle du </a:t>
            </a: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CHU de Besançon</a:t>
            </a:r>
          </a:p>
          <a:p>
            <a:pPr marL="285750" indent="-285750">
              <a:spcBef>
                <a:spcPct val="35000"/>
              </a:spcBef>
              <a:buFontTx/>
              <a:buChar char="-"/>
              <a:defRPr/>
            </a:pPr>
            <a:r>
              <a:rPr lang="fr-FR" altLang="fr-FR" sz="1600" dirty="0" smtClean="0">
                <a:solidFill>
                  <a:srgbClr val="000099"/>
                </a:solidFill>
                <a:latin typeface="Tahoma" panose="020B0604030504040204" pitchFamily="34" charset="0"/>
              </a:rPr>
              <a:t>Madame </a:t>
            </a: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Catherine HUMBRECHT, Médecin au Département de médecine transfusionnelle à l’Etablissement Français du Sang Grand Est</a:t>
            </a:r>
          </a:p>
          <a:p>
            <a:pPr marL="285750" indent="-285750">
              <a:spcBef>
                <a:spcPct val="35000"/>
              </a:spcBef>
              <a:buFontTx/>
              <a:buChar char="-"/>
              <a:defRPr/>
            </a:pPr>
            <a:r>
              <a:rPr lang="fr-FR" altLang="fr-FR" sz="1600" dirty="0" smtClean="0">
                <a:solidFill>
                  <a:srgbClr val="000099"/>
                </a:solidFill>
                <a:latin typeface="Tahoma" panose="020B0604030504040204" pitchFamily="34" charset="0"/>
              </a:rPr>
              <a:t>Monsieur </a:t>
            </a: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Jean-Pierre RAIDOT, Médecin Responsable du site de Colmar à l’EFS Grand Est</a:t>
            </a:r>
          </a:p>
          <a:p>
            <a:pPr marL="285750" indent="-285750">
              <a:spcBef>
                <a:spcPct val="35000"/>
              </a:spcBef>
              <a:buFontTx/>
              <a:buChar char="-"/>
              <a:defRPr/>
            </a:pP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Madame Sylvie SCHLANGER, Médecin Coordonnateur Régional d’Hémovigilance </a:t>
            </a:r>
            <a:r>
              <a:rPr lang="fr-FR" altLang="fr-FR" sz="1600" dirty="0" smtClean="0">
                <a:solidFill>
                  <a:srgbClr val="000099"/>
                </a:solidFill>
                <a:latin typeface="Tahoma" panose="020B0604030504040204" pitchFamily="34" charset="0"/>
              </a:rPr>
              <a:t>et de Sécurité Transfusionnelle à </a:t>
            </a: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l’Agence Régionale de Santé Grand </a:t>
            </a:r>
            <a:r>
              <a:rPr lang="fr-FR" altLang="fr-FR" sz="1600" dirty="0" smtClean="0">
                <a:solidFill>
                  <a:srgbClr val="000099"/>
                </a:solidFill>
                <a:latin typeface="Tahoma" panose="020B0604030504040204" pitchFamily="34" charset="0"/>
              </a:rPr>
              <a:t>Est – Délégation Territoriale Alsace</a:t>
            </a:r>
            <a:endParaRPr lang="fr-FR" altLang="fr-FR" sz="1600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marL="285750" indent="-285750">
              <a:spcBef>
                <a:spcPct val="35000"/>
              </a:spcBef>
              <a:buFontTx/>
              <a:buChar char="-"/>
              <a:defRPr/>
            </a:pPr>
            <a:r>
              <a:rPr lang="fr-FR" altLang="fr-FR" sz="1600" dirty="0">
                <a:solidFill>
                  <a:srgbClr val="000099"/>
                </a:solidFill>
                <a:latin typeface="Tahoma" panose="020B0604030504040204" pitchFamily="34" charset="0"/>
              </a:rPr>
              <a:t>Madame Sophie SOMME, Médecin Responsable adjointe Pôle Vigilances à l’Etablissement Français du Sang Grand Est</a:t>
            </a:r>
          </a:p>
        </p:txBody>
      </p:sp>
    </p:spTree>
    <p:extLst>
      <p:ext uri="{BB962C8B-B14F-4D97-AF65-F5344CB8AC3E}">
        <p14:creationId xmlns:p14="http://schemas.microsoft.com/office/powerpoint/2010/main" val="317081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20</a:t>
            </a:fld>
            <a:endParaRPr lang="fr-FR"/>
          </a:p>
        </p:txBody>
      </p:sp>
      <p:sp>
        <p:nvSpPr>
          <p:cNvPr id="29700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107363" y="2420938"/>
            <a:ext cx="4084637" cy="4176712"/>
          </a:xfrm>
          <a:noFill/>
        </p:spPr>
        <p:txBody>
          <a:bodyPr/>
          <a:lstStyle/>
          <a:p>
            <a:pPr marL="457200" indent="-457200">
              <a:spcAft>
                <a:spcPts val="3000"/>
              </a:spcAft>
              <a:buFont typeface="Times New Roman" panose="02020603050405020304" pitchFamily="18" charset="0"/>
              <a:buAutoNum type="arabicPeriod"/>
            </a:pPr>
            <a:r>
              <a:rPr lang="fr-FR" altLang="fr-FR" sz="2000">
                <a:latin typeface="Tahoma" panose="020B0604030504040204" pitchFamily="34" charset="0"/>
                <a:cs typeface="Tahoma" panose="020B0604030504040204" pitchFamily="34" charset="0"/>
              </a:rPr>
              <a:t>Réactif souillé ou périmé : risque de fausse réaction</a:t>
            </a:r>
          </a:p>
          <a:p>
            <a:pPr marL="457200" indent="-457200">
              <a:spcAft>
                <a:spcPts val="3000"/>
              </a:spcAft>
              <a:buFont typeface="Times New Roman" panose="02020603050405020304" pitchFamily="18" charset="0"/>
              <a:buAutoNum type="arabicPeriod"/>
            </a:pPr>
            <a:r>
              <a:rPr lang="fr-FR" altLang="fr-FR" sz="2000">
                <a:latin typeface="Tahoma" panose="020B0604030504040204" pitchFamily="34" charset="0"/>
                <a:cs typeface="Tahoma" panose="020B0604030504040204" pitchFamily="34" charset="0"/>
              </a:rPr>
              <a:t>Surfaces de réaction trop petites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fr-FR" altLang="fr-FR" sz="2000">
                <a:latin typeface="Tahoma" panose="020B0604030504040204" pitchFamily="34" charset="0"/>
                <a:cs typeface="Tahoma" panose="020B0604030504040204" pitchFamily="34" charset="0"/>
              </a:rPr>
              <a:t>Gouttes de sang mises directement sur les surface de réaction</a:t>
            </a:r>
          </a:p>
        </p:txBody>
      </p:sp>
      <p:pic>
        <p:nvPicPr>
          <p:cNvPr id="53252" name="Picture 10" descr="CONF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66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2133601"/>
            <a:ext cx="36798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Line 9"/>
          <p:cNvSpPr>
            <a:spLocks noChangeShapeType="1"/>
          </p:cNvSpPr>
          <p:nvPr/>
        </p:nvSpPr>
        <p:spPr bwMode="auto">
          <a:xfrm flipH="1" flipV="1">
            <a:off x="4872039" y="3644900"/>
            <a:ext cx="1152525" cy="69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H="1" flipV="1">
            <a:off x="3238500" y="4143375"/>
            <a:ext cx="2857500" cy="5715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6" name="ZoneTexte 10"/>
          <p:cNvSpPr txBox="1">
            <a:spLocks noChangeArrowheads="1"/>
          </p:cNvSpPr>
          <p:nvPr/>
        </p:nvSpPr>
        <p:spPr bwMode="auto">
          <a:xfrm>
            <a:off x="1524000" y="33390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interprétations difficiles (1)</a:t>
            </a:r>
          </a:p>
        </p:txBody>
      </p:sp>
    </p:spTree>
    <p:extLst>
      <p:ext uri="{BB962C8B-B14F-4D97-AF65-F5344CB8AC3E}">
        <p14:creationId xmlns:p14="http://schemas.microsoft.com/office/powerpoint/2010/main" val="28423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  <p:bldP spid="297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21</a:t>
            </a:fld>
            <a:endParaRPr lang="fr-FR"/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02400" y="1304925"/>
            <a:ext cx="5689600" cy="576263"/>
          </a:xfrm>
          <a:noFill/>
        </p:spPr>
        <p:txBody>
          <a:bodyPr/>
          <a:lstStyle/>
          <a:p>
            <a:pPr eaLnBrk="1" hangingPunct="1">
              <a:buFontTx/>
              <a:buAutoNum type="arabicPeriod" startAt="4"/>
            </a:pPr>
            <a:r>
              <a:rPr lang="fr-FR" altLang="fr-FR" sz="2000">
                <a:latin typeface="Tahoma" panose="020B0604030504040204" pitchFamily="34" charset="0"/>
                <a:cs typeface="Tahoma" panose="020B0604030504040204" pitchFamily="34" charset="0"/>
              </a:rPr>
              <a:t>Image de « double population » </a:t>
            </a:r>
          </a:p>
        </p:txBody>
      </p:sp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276476"/>
            <a:ext cx="180022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2205039"/>
            <a:ext cx="163671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" descr="CONF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66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992313" y="4365626"/>
            <a:ext cx="8496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 Patient A transfusé en O (rechercher des transfusions dans les      semaines précédentes)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 Accident transfusionnel patient O transfusé en A !!!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 Patient ayant subi une allogreffe de moelle (A/O ou O/A)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 Certaines hémopathies chroniques peuvent affaiblir l’expression des antigènes globulaires</a:t>
            </a: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1992313" y="2492375"/>
            <a:ext cx="230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Double population avec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le sérum-test anti-A</a:t>
            </a: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6527800" y="2636839"/>
            <a:ext cx="1760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0099"/>
                </a:solidFill>
                <a:latin typeface="Tahoma" panose="020B0604030504040204" pitchFamily="34" charset="0"/>
              </a:rPr>
              <a:t>Réaction normale</a:t>
            </a:r>
          </a:p>
        </p:txBody>
      </p:sp>
      <p:sp>
        <p:nvSpPr>
          <p:cNvPr id="54282" name="ZoneTexte 12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interprétations difficiles (2)</a:t>
            </a:r>
          </a:p>
        </p:txBody>
      </p:sp>
    </p:spTree>
    <p:extLst>
      <p:ext uri="{BB962C8B-B14F-4D97-AF65-F5344CB8AC3E}">
        <p14:creationId xmlns:p14="http://schemas.microsoft.com/office/powerpoint/2010/main" val="21049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22</a:t>
            </a:fld>
            <a:endParaRPr lang="fr-FR"/>
          </a:p>
        </p:txBody>
      </p:sp>
      <p:sp>
        <p:nvSpPr>
          <p:cNvPr id="55299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8066" y="2462741"/>
            <a:ext cx="5661025" cy="1295400"/>
          </a:xfrm>
          <a:noFill/>
        </p:spPr>
        <p:txBody>
          <a:bodyPr/>
          <a:lstStyle/>
          <a:p>
            <a:pPr eaLnBrk="1" hangingPunct="1">
              <a:buFontTx/>
              <a:buAutoNum type="arabicPeriod" startAt="5"/>
            </a:pPr>
            <a:r>
              <a:rPr lang="fr-FR" altLang="fr-FR" sz="2000" dirty="0">
                <a:latin typeface="Tahoma" panose="020B0604030504040204" pitchFamily="34" charset="0"/>
                <a:cs typeface="Tahoma" panose="020B0604030504040204" pitchFamily="34" charset="0"/>
              </a:rPr>
              <a:t>« </a:t>
            </a:r>
            <a:r>
              <a:rPr lang="fr-FR" altLang="fr-FR" sz="2000" dirty="0" err="1">
                <a:latin typeface="Tahoma" panose="020B0604030504040204" pitchFamily="34" charset="0"/>
                <a:cs typeface="Tahoma" panose="020B0604030504040204" pitchFamily="34" charset="0"/>
              </a:rPr>
              <a:t>Chaloupage</a:t>
            </a:r>
            <a:r>
              <a:rPr lang="fr-FR" altLang="fr-FR" sz="2000" dirty="0">
                <a:latin typeface="Tahoma" panose="020B0604030504040204" pitchFamily="34" charset="0"/>
                <a:cs typeface="Tahoma" panose="020B0604030504040204" pitchFamily="34" charset="0"/>
              </a:rPr>
              <a:t> » trop énergique : réaction ininterprétable, car les réactifs se mélangent</a:t>
            </a:r>
          </a:p>
        </p:txBody>
      </p:sp>
      <p:pic>
        <p:nvPicPr>
          <p:cNvPr id="55300" name="Picture 10" descr="CONF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66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196975"/>
            <a:ext cx="19335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847850" y="5635626"/>
            <a:ext cx="8686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 startAt="6"/>
            </a:pPr>
            <a:r>
              <a:rPr lang="fr-FR" altLang="fr-FR" sz="2000">
                <a:latin typeface="Tahoma" panose="020B0604030504040204" pitchFamily="34" charset="0"/>
              </a:rPr>
              <a:t>Agglutinines froides chez le patient : image de patient de groupe AB</a:t>
            </a:r>
          </a:p>
        </p:txBody>
      </p:sp>
      <p:sp>
        <p:nvSpPr>
          <p:cNvPr id="55303" name="ZoneTexte 9"/>
          <p:cNvSpPr txBox="1">
            <a:spLocks noChangeArrowheads="1"/>
          </p:cNvSpPr>
          <p:nvPr/>
        </p:nvSpPr>
        <p:spPr bwMode="auto">
          <a:xfrm>
            <a:off x="1524000" y="342370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interprétations difficiles (3)</a:t>
            </a:r>
          </a:p>
        </p:txBody>
      </p:sp>
    </p:spTree>
    <p:extLst>
      <p:ext uri="{BB962C8B-B14F-4D97-AF65-F5344CB8AC3E}">
        <p14:creationId xmlns:p14="http://schemas.microsoft.com/office/powerpoint/2010/main" val="38856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493837" y="1255714"/>
            <a:ext cx="48593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Laisser sécher et appliquer le film protecteur</a:t>
            </a:r>
          </a:p>
          <a:p>
            <a:pPr lvl="1" eaLnBrk="1" hangingPunct="1"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Noter la réalisation et le résultat dans le dossier transfusionnel du patient</a:t>
            </a:r>
          </a:p>
          <a:p>
            <a:pPr lvl="1" eaLnBrk="1" hangingPunct="1"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Le carton  doit être conservé durant  2 heures minimum (cette durée peut-être prolongée par décision du CSTH)</a:t>
            </a:r>
          </a:p>
          <a:p>
            <a:pPr lvl="1" eaLnBrk="1" hangingPunct="1">
              <a:spcAft>
                <a:spcPct val="30000"/>
              </a:spcAft>
              <a:buFont typeface="Wingdings" panose="05000000000000000000" pitchFamily="2" charset="2"/>
              <a:buChar char="Ü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  <a:sym typeface="Monotype Sorts" pitchFamily="2" charset="2"/>
            </a:endParaRPr>
          </a:p>
        </p:txBody>
      </p:sp>
      <p:pic>
        <p:nvPicPr>
          <p:cNvPr id="56324" name="Image 1"/>
          <p:cNvPicPr>
            <a:picLocks noChangeAspect="1" noChangeArrowheads="1"/>
          </p:cNvPicPr>
          <p:nvPr/>
        </p:nvPicPr>
        <p:blipFill>
          <a:blip r:embed="rId2">
            <a:lum bright="3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052514"/>
            <a:ext cx="35528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ZoneTexte 5"/>
          <p:cNvSpPr txBox="1">
            <a:spLocks noChangeArrowheads="1"/>
          </p:cNvSpPr>
          <p:nvPr/>
        </p:nvSpPr>
        <p:spPr bwMode="auto">
          <a:xfrm>
            <a:off x="1524000" y="401638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traçabilité du test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8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pic>
        <p:nvPicPr>
          <p:cNvPr id="57350" name="Picture 9" descr="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6"/>
            <a:ext cx="34988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700214"/>
            <a:ext cx="3441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3" name="Group 25"/>
          <p:cNvGrpSpPr>
            <a:grpSpLocks/>
          </p:cNvGrpSpPr>
          <p:nvPr/>
        </p:nvGrpSpPr>
        <p:grpSpPr bwMode="auto">
          <a:xfrm>
            <a:off x="9017001" y="334964"/>
            <a:ext cx="142875" cy="153987"/>
            <a:chOff x="4720" y="211"/>
            <a:chExt cx="90" cy="97"/>
          </a:xfrm>
        </p:grpSpPr>
        <p:sp>
          <p:nvSpPr>
            <p:cNvPr id="57355" name="Freeform 23"/>
            <p:cNvSpPr>
              <a:spLocks/>
            </p:cNvSpPr>
            <p:nvPr/>
          </p:nvSpPr>
          <p:spPr bwMode="auto">
            <a:xfrm>
              <a:off x="4738" y="21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56" name="Freeform 24"/>
            <p:cNvSpPr>
              <a:spLocks/>
            </p:cNvSpPr>
            <p:nvPr/>
          </p:nvSpPr>
          <p:spPr bwMode="auto">
            <a:xfrm>
              <a:off x="4720" y="29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7354" name="ZoneTexte 22"/>
          <p:cNvSpPr txBox="1">
            <a:spLocks noChangeArrowheads="1"/>
          </p:cNvSpPr>
          <p:nvPr/>
        </p:nvSpPr>
        <p:spPr bwMode="auto">
          <a:xfrm>
            <a:off x="1524000" y="469372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exercices (1)</a:t>
            </a:r>
          </a:p>
        </p:txBody>
      </p: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24</a:t>
            </a:fld>
            <a:endParaRPr lang="fr-FR"/>
          </a:p>
        </p:txBody>
      </p:sp>
      <p:grpSp>
        <p:nvGrpSpPr>
          <p:cNvPr id="57352" name="Group 22"/>
          <p:cNvGrpSpPr>
            <a:grpSpLocks/>
          </p:cNvGrpSpPr>
          <p:nvPr/>
        </p:nvGrpSpPr>
        <p:grpSpPr bwMode="auto">
          <a:xfrm>
            <a:off x="8545514" y="439738"/>
            <a:ext cx="784225" cy="1262062"/>
            <a:chOff x="4423" y="277"/>
            <a:chExt cx="494" cy="795"/>
          </a:xfrm>
        </p:grpSpPr>
        <p:sp>
          <p:nvSpPr>
            <p:cNvPr id="57357" name="Freeform 16"/>
            <p:cNvSpPr>
              <a:spLocks/>
            </p:cNvSpPr>
            <p:nvPr/>
          </p:nvSpPr>
          <p:spPr bwMode="auto">
            <a:xfrm>
              <a:off x="4580" y="32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58" name="Freeform 17"/>
            <p:cNvSpPr>
              <a:spLocks/>
            </p:cNvSpPr>
            <p:nvPr/>
          </p:nvSpPr>
          <p:spPr bwMode="auto">
            <a:xfrm>
              <a:off x="4423" y="27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59" name="Freeform 18"/>
            <p:cNvSpPr>
              <a:spLocks/>
            </p:cNvSpPr>
            <p:nvPr/>
          </p:nvSpPr>
          <p:spPr bwMode="auto">
            <a:xfrm>
              <a:off x="4633" y="50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0" name="Freeform 19"/>
            <p:cNvSpPr>
              <a:spLocks/>
            </p:cNvSpPr>
            <p:nvPr/>
          </p:nvSpPr>
          <p:spPr bwMode="auto">
            <a:xfrm>
              <a:off x="4686" y="51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1" name="Freeform 20"/>
            <p:cNvSpPr>
              <a:spLocks/>
            </p:cNvSpPr>
            <p:nvPr/>
          </p:nvSpPr>
          <p:spPr bwMode="auto">
            <a:xfrm>
              <a:off x="4700" y="74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2" name="Freeform 21"/>
            <p:cNvSpPr>
              <a:spLocks/>
            </p:cNvSpPr>
            <p:nvPr/>
          </p:nvSpPr>
          <p:spPr bwMode="auto">
            <a:xfrm>
              <a:off x="4565" y="74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928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pic>
        <p:nvPicPr>
          <p:cNvPr id="58374" name="Picture 9" descr="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6"/>
            <a:ext cx="34988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700214"/>
            <a:ext cx="3441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0" name="WordArt 12"/>
          <p:cNvSpPr>
            <a:spLocks noChangeArrowheads="1" noChangeShapeType="1" noTextEdit="1"/>
          </p:cNvSpPr>
          <p:nvPr/>
        </p:nvSpPr>
        <p:spPr bwMode="auto">
          <a:xfrm>
            <a:off x="292735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ISOGROUPE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7104064" y="2852738"/>
            <a:ext cx="2808287" cy="1890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COMPATIBLE</a:t>
            </a:r>
          </a:p>
        </p:txBody>
      </p:sp>
      <p:sp>
        <p:nvSpPr>
          <p:cNvPr id="4" name="ZoneTexte 20"/>
          <p:cNvSpPr txBox="1">
            <a:spLocks noChangeArrowheads="1"/>
          </p:cNvSpPr>
          <p:nvPr/>
        </p:nvSpPr>
        <p:spPr bwMode="auto">
          <a:xfrm>
            <a:off x="1524000" y="388145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(2)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25</a:t>
            </a:fld>
            <a:endParaRPr lang="fr-FR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545514" y="439738"/>
            <a:ext cx="784225" cy="1262062"/>
            <a:chOff x="4423" y="277"/>
            <a:chExt cx="494" cy="795"/>
          </a:xfrm>
        </p:grpSpPr>
        <p:sp>
          <p:nvSpPr>
            <p:cNvPr id="58383" name="Freeform 16"/>
            <p:cNvSpPr>
              <a:spLocks/>
            </p:cNvSpPr>
            <p:nvPr/>
          </p:nvSpPr>
          <p:spPr bwMode="auto">
            <a:xfrm>
              <a:off x="4580" y="32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4" name="Freeform 17"/>
            <p:cNvSpPr>
              <a:spLocks/>
            </p:cNvSpPr>
            <p:nvPr/>
          </p:nvSpPr>
          <p:spPr bwMode="auto">
            <a:xfrm>
              <a:off x="4423" y="27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5" name="Freeform 18"/>
            <p:cNvSpPr>
              <a:spLocks/>
            </p:cNvSpPr>
            <p:nvPr/>
          </p:nvSpPr>
          <p:spPr bwMode="auto">
            <a:xfrm>
              <a:off x="4633" y="50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6" name="Freeform 19"/>
            <p:cNvSpPr>
              <a:spLocks/>
            </p:cNvSpPr>
            <p:nvPr/>
          </p:nvSpPr>
          <p:spPr bwMode="auto">
            <a:xfrm>
              <a:off x="4686" y="51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7" name="Freeform 20"/>
            <p:cNvSpPr>
              <a:spLocks/>
            </p:cNvSpPr>
            <p:nvPr/>
          </p:nvSpPr>
          <p:spPr bwMode="auto">
            <a:xfrm>
              <a:off x="4700" y="74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8" name="Freeform 21"/>
            <p:cNvSpPr>
              <a:spLocks/>
            </p:cNvSpPr>
            <p:nvPr/>
          </p:nvSpPr>
          <p:spPr bwMode="auto">
            <a:xfrm>
              <a:off x="4565" y="74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8379" name="Group 25"/>
          <p:cNvGrpSpPr>
            <a:grpSpLocks/>
          </p:cNvGrpSpPr>
          <p:nvPr/>
        </p:nvGrpSpPr>
        <p:grpSpPr bwMode="auto">
          <a:xfrm>
            <a:off x="9017001" y="334964"/>
            <a:ext cx="142875" cy="153987"/>
            <a:chOff x="4720" y="211"/>
            <a:chExt cx="90" cy="97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4738" y="21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382" name="Freeform 24"/>
            <p:cNvSpPr>
              <a:spLocks/>
            </p:cNvSpPr>
            <p:nvPr/>
          </p:nvSpPr>
          <p:spPr bwMode="auto">
            <a:xfrm>
              <a:off x="4720" y="29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75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0" grpId="0" animBg="1"/>
      <p:bldP spid="583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 sz="28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59399" name="Group 29"/>
          <p:cNvGrpSpPr>
            <a:grpSpLocks/>
          </p:cNvGrpSpPr>
          <p:nvPr/>
        </p:nvGrpSpPr>
        <p:grpSpPr bwMode="auto">
          <a:xfrm>
            <a:off x="9017001" y="261939"/>
            <a:ext cx="142875" cy="153987"/>
            <a:chOff x="4720" y="165"/>
            <a:chExt cx="90" cy="97"/>
          </a:xfrm>
        </p:grpSpPr>
        <p:sp>
          <p:nvSpPr>
            <p:cNvPr id="59403" name="Freeform 27"/>
            <p:cNvSpPr>
              <a:spLocks/>
            </p:cNvSpPr>
            <p:nvPr/>
          </p:nvSpPr>
          <p:spPr bwMode="auto">
            <a:xfrm>
              <a:off x="4738" y="165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04" name="Freeform 28"/>
            <p:cNvSpPr>
              <a:spLocks/>
            </p:cNvSpPr>
            <p:nvPr/>
          </p:nvSpPr>
          <p:spPr bwMode="auto">
            <a:xfrm>
              <a:off x="4720" y="244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59400" name="Picture 12" descr="Dia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28775"/>
            <a:ext cx="35194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5" descr="Dia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628775"/>
            <a:ext cx="3384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ZoneTexte 20"/>
          <p:cNvSpPr txBox="1">
            <a:spLocks noChangeArrowheads="1"/>
          </p:cNvSpPr>
          <p:nvPr/>
        </p:nvSpPr>
        <p:spPr bwMode="auto">
          <a:xfrm>
            <a:off x="1524000" y="431801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(3)</a:t>
            </a:r>
          </a:p>
        </p:txBody>
      </p: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26</a:t>
            </a:fld>
            <a:endParaRPr lang="fr-FR"/>
          </a:p>
        </p:txBody>
      </p:sp>
      <p:grpSp>
        <p:nvGrpSpPr>
          <p:cNvPr id="59398" name="Group 26"/>
          <p:cNvGrpSpPr>
            <a:grpSpLocks/>
          </p:cNvGrpSpPr>
          <p:nvPr/>
        </p:nvGrpSpPr>
        <p:grpSpPr bwMode="auto">
          <a:xfrm>
            <a:off x="8545514" y="366713"/>
            <a:ext cx="784225" cy="1262062"/>
            <a:chOff x="4423" y="231"/>
            <a:chExt cx="494" cy="795"/>
          </a:xfrm>
        </p:grpSpPr>
        <p:sp>
          <p:nvSpPr>
            <p:cNvPr id="59405" name="Freeform 20"/>
            <p:cNvSpPr>
              <a:spLocks/>
            </p:cNvSpPr>
            <p:nvPr/>
          </p:nvSpPr>
          <p:spPr bwMode="auto">
            <a:xfrm>
              <a:off x="4580" y="275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06" name="Freeform 21"/>
            <p:cNvSpPr>
              <a:spLocks/>
            </p:cNvSpPr>
            <p:nvPr/>
          </p:nvSpPr>
          <p:spPr bwMode="auto">
            <a:xfrm>
              <a:off x="4423" y="231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07" name="Freeform 22"/>
            <p:cNvSpPr>
              <a:spLocks/>
            </p:cNvSpPr>
            <p:nvPr/>
          </p:nvSpPr>
          <p:spPr bwMode="auto">
            <a:xfrm>
              <a:off x="4633" y="462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08" name="Freeform 23"/>
            <p:cNvSpPr>
              <a:spLocks/>
            </p:cNvSpPr>
            <p:nvPr/>
          </p:nvSpPr>
          <p:spPr bwMode="auto">
            <a:xfrm>
              <a:off x="4686" y="469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09" name="Freeform 24"/>
            <p:cNvSpPr>
              <a:spLocks/>
            </p:cNvSpPr>
            <p:nvPr/>
          </p:nvSpPr>
          <p:spPr bwMode="auto">
            <a:xfrm>
              <a:off x="4700" y="696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10" name="Freeform 25"/>
            <p:cNvSpPr>
              <a:spLocks/>
            </p:cNvSpPr>
            <p:nvPr/>
          </p:nvSpPr>
          <p:spPr bwMode="auto">
            <a:xfrm>
              <a:off x="4565" y="696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407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 sz="28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pic>
        <p:nvPicPr>
          <p:cNvPr id="60424" name="Picture 12" descr="Dia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28775"/>
            <a:ext cx="35194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0" name="WordArt 14"/>
          <p:cNvSpPr>
            <a:spLocks noChangeArrowheads="1" noChangeShapeType="1" noTextEdit="1"/>
          </p:cNvSpPr>
          <p:nvPr/>
        </p:nvSpPr>
        <p:spPr bwMode="auto">
          <a:xfrm>
            <a:off x="2711450" y="2708276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COMPATIBLE</a:t>
            </a:r>
          </a:p>
        </p:txBody>
      </p:sp>
      <p:pic>
        <p:nvPicPr>
          <p:cNvPr id="60431" name="Picture 15" descr="Dia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628775"/>
            <a:ext cx="3384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2" name="WordArt 16"/>
          <p:cNvSpPr>
            <a:spLocks noChangeArrowheads="1" noChangeShapeType="1" noTextEdit="1"/>
          </p:cNvSpPr>
          <p:nvPr/>
        </p:nvSpPr>
        <p:spPr bwMode="auto">
          <a:xfrm>
            <a:off x="695960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60428" name="ZoneTexte 20"/>
          <p:cNvSpPr txBox="1">
            <a:spLocks noChangeArrowheads="1"/>
          </p:cNvSpPr>
          <p:nvPr/>
        </p:nvSpPr>
        <p:spPr bwMode="auto">
          <a:xfrm>
            <a:off x="1524000" y="343694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(4)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27</a:t>
            </a:fld>
            <a:endParaRPr lang="fr-FR"/>
          </a:p>
        </p:txBody>
      </p:sp>
      <p:grpSp>
        <p:nvGrpSpPr>
          <p:cNvPr id="60422" name="Group 26"/>
          <p:cNvGrpSpPr>
            <a:grpSpLocks/>
          </p:cNvGrpSpPr>
          <p:nvPr/>
        </p:nvGrpSpPr>
        <p:grpSpPr bwMode="auto">
          <a:xfrm>
            <a:off x="8545514" y="366713"/>
            <a:ext cx="784225" cy="1262062"/>
            <a:chOff x="4423" y="231"/>
            <a:chExt cx="494" cy="795"/>
          </a:xfrm>
        </p:grpSpPr>
        <p:sp>
          <p:nvSpPr>
            <p:cNvPr id="2" name="Freeform 20"/>
            <p:cNvSpPr>
              <a:spLocks/>
            </p:cNvSpPr>
            <p:nvPr/>
          </p:nvSpPr>
          <p:spPr bwMode="auto">
            <a:xfrm>
              <a:off x="4580" y="275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" name="Freeform 21"/>
            <p:cNvSpPr>
              <a:spLocks/>
            </p:cNvSpPr>
            <p:nvPr/>
          </p:nvSpPr>
          <p:spPr bwMode="auto">
            <a:xfrm>
              <a:off x="4423" y="231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33" name="Freeform 22"/>
            <p:cNvSpPr>
              <a:spLocks/>
            </p:cNvSpPr>
            <p:nvPr/>
          </p:nvSpPr>
          <p:spPr bwMode="auto">
            <a:xfrm>
              <a:off x="4633" y="462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34" name="Freeform 23"/>
            <p:cNvSpPr>
              <a:spLocks/>
            </p:cNvSpPr>
            <p:nvPr/>
          </p:nvSpPr>
          <p:spPr bwMode="auto">
            <a:xfrm>
              <a:off x="4686" y="469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35" name="Freeform 24"/>
            <p:cNvSpPr>
              <a:spLocks/>
            </p:cNvSpPr>
            <p:nvPr/>
          </p:nvSpPr>
          <p:spPr bwMode="auto">
            <a:xfrm>
              <a:off x="4700" y="696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36" name="Freeform 25"/>
            <p:cNvSpPr>
              <a:spLocks/>
            </p:cNvSpPr>
            <p:nvPr/>
          </p:nvSpPr>
          <p:spPr bwMode="auto">
            <a:xfrm>
              <a:off x="4565" y="696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0423" name="Group 29"/>
          <p:cNvGrpSpPr>
            <a:grpSpLocks/>
          </p:cNvGrpSpPr>
          <p:nvPr/>
        </p:nvGrpSpPr>
        <p:grpSpPr bwMode="auto">
          <a:xfrm>
            <a:off x="9017001" y="261939"/>
            <a:ext cx="142875" cy="153987"/>
            <a:chOff x="4720" y="165"/>
            <a:chExt cx="90" cy="97"/>
          </a:xfrm>
        </p:grpSpPr>
        <p:sp>
          <p:nvSpPr>
            <p:cNvPr id="60429" name="Freeform 27"/>
            <p:cNvSpPr>
              <a:spLocks/>
            </p:cNvSpPr>
            <p:nvPr/>
          </p:nvSpPr>
          <p:spPr bwMode="auto">
            <a:xfrm>
              <a:off x="4738" y="165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4720" y="244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965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0" grpId="0" animBg="1"/>
      <p:bldP spid="604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grpSp>
        <p:nvGrpSpPr>
          <p:cNvPr id="61446" name="Group 23"/>
          <p:cNvGrpSpPr>
            <a:grpSpLocks/>
          </p:cNvGrpSpPr>
          <p:nvPr/>
        </p:nvGrpSpPr>
        <p:grpSpPr bwMode="auto">
          <a:xfrm>
            <a:off x="9067801" y="76200"/>
            <a:ext cx="142875" cy="153988"/>
            <a:chOff x="4720" y="1"/>
            <a:chExt cx="90" cy="97"/>
          </a:xfrm>
        </p:grpSpPr>
        <p:sp>
          <p:nvSpPr>
            <p:cNvPr id="61457" name="Freeform 21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8" name="Freeform 22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1447" name="Picture 9" descr="Dia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4313"/>
            <a:ext cx="36306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84313"/>
            <a:ext cx="36671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ZoneTexte 20"/>
          <p:cNvSpPr txBox="1">
            <a:spLocks noChangeArrowheads="1"/>
          </p:cNvSpPr>
          <p:nvPr/>
        </p:nvSpPr>
        <p:spPr bwMode="auto">
          <a:xfrm>
            <a:off x="1524000" y="415927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(5)</a:t>
            </a:r>
          </a:p>
        </p:txBody>
      </p:sp>
      <p:grpSp>
        <p:nvGrpSpPr>
          <p:cNvPr id="61450" name="Group 20"/>
          <p:cNvGrpSpPr>
            <a:grpSpLocks/>
          </p:cNvGrpSpPr>
          <p:nvPr/>
        </p:nvGrpSpPr>
        <p:grpSpPr bwMode="auto">
          <a:xfrm>
            <a:off x="8596314" y="180976"/>
            <a:ext cx="784225" cy="1262063"/>
            <a:chOff x="4423" y="67"/>
            <a:chExt cx="494" cy="795"/>
          </a:xfrm>
        </p:grpSpPr>
        <p:sp>
          <p:nvSpPr>
            <p:cNvPr id="61451" name="Freeform 14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2" name="Freeform 15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3" name="Freeform 16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4" name="Freeform 17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5" name="Freeform 18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56" name="Freeform 19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pic>
        <p:nvPicPr>
          <p:cNvPr id="62471" name="Picture 9" descr="Dia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4313"/>
            <a:ext cx="36306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84313"/>
            <a:ext cx="36671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WordArt 12"/>
          <p:cNvSpPr>
            <a:spLocks noChangeArrowheads="1" noChangeShapeType="1" noTextEdit="1"/>
          </p:cNvSpPr>
          <p:nvPr/>
        </p:nvSpPr>
        <p:spPr bwMode="auto">
          <a:xfrm>
            <a:off x="2566989" y="2708276"/>
            <a:ext cx="2808287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63501" name="WordArt 13"/>
          <p:cNvSpPr>
            <a:spLocks noChangeArrowheads="1" noChangeShapeType="1" noTextEdit="1"/>
          </p:cNvSpPr>
          <p:nvPr/>
        </p:nvSpPr>
        <p:spPr bwMode="auto">
          <a:xfrm>
            <a:off x="6816725" y="2708276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COMPATIBLE</a:t>
            </a:r>
          </a:p>
        </p:txBody>
      </p:sp>
      <p:sp>
        <p:nvSpPr>
          <p:cNvPr id="62475" name="ZoneTexte 20"/>
          <p:cNvSpPr txBox="1">
            <a:spLocks noChangeArrowheads="1"/>
          </p:cNvSpPr>
          <p:nvPr/>
        </p:nvSpPr>
        <p:spPr bwMode="auto">
          <a:xfrm>
            <a:off x="1524000" y="411695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(6)</a:t>
            </a:r>
          </a:p>
        </p:txBody>
      </p:sp>
      <p:grpSp>
        <p:nvGrpSpPr>
          <p:cNvPr id="62476" name="Group 20"/>
          <p:cNvGrpSpPr>
            <a:grpSpLocks/>
          </p:cNvGrpSpPr>
          <p:nvPr/>
        </p:nvGrpSpPr>
        <p:grpSpPr bwMode="auto">
          <a:xfrm>
            <a:off x="8596314" y="180976"/>
            <a:ext cx="784225" cy="1262063"/>
            <a:chOff x="4423" y="67"/>
            <a:chExt cx="494" cy="795"/>
          </a:xfrm>
        </p:grpSpPr>
        <p:sp>
          <p:nvSpPr>
            <p:cNvPr id="62477" name="Freeform 14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78" name="Freeform 15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79" name="Freeform 16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80" name="Freeform 17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81" name="Freeform 18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82" name="Freeform 19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29</a:t>
            </a:fld>
            <a:endParaRPr lang="fr-FR"/>
          </a:p>
        </p:txBody>
      </p:sp>
      <p:grpSp>
        <p:nvGrpSpPr>
          <p:cNvPr id="62470" name="Group 23"/>
          <p:cNvGrpSpPr>
            <a:grpSpLocks/>
          </p:cNvGrpSpPr>
          <p:nvPr/>
        </p:nvGrpSpPr>
        <p:grpSpPr bwMode="auto">
          <a:xfrm>
            <a:off x="9067801" y="76200"/>
            <a:ext cx="142875" cy="153988"/>
            <a:chOff x="4720" y="1"/>
            <a:chExt cx="90" cy="97"/>
          </a:xfrm>
        </p:grpSpPr>
        <p:sp>
          <p:nvSpPr>
            <p:cNvPr id="62483" name="Freeform 21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84" name="Freeform 22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2938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0" grpId="0" animBg="1"/>
      <p:bldP spid="635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</a:t>
            </a:fld>
            <a:endParaRPr lang="fr-FR"/>
          </a:p>
        </p:txBody>
      </p:sp>
      <p:sp>
        <p:nvSpPr>
          <p:cNvPr id="35842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2492375"/>
            <a:ext cx="3313113" cy="2952750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ct val="50000"/>
              </a:spcAft>
              <a:buFontTx/>
              <a:buNone/>
            </a:pPr>
            <a:r>
              <a:rPr lang="fr-FR" altLang="fr-FR" sz="2400">
                <a:latin typeface="Tahoma" panose="020B0604030504040204" pitchFamily="34" charset="0"/>
                <a:cs typeface="Tahoma" panose="020B0604030504040204" pitchFamily="34" charset="0"/>
              </a:rPr>
              <a:t>Petit matériel </a:t>
            </a:r>
          </a:p>
          <a:p>
            <a:pPr eaLnBrk="1" hangingPunct="1">
              <a:spcAft>
                <a:spcPct val="120000"/>
              </a:spcAft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Tahoma" panose="020B0604030504040204" pitchFamily="34" charset="0"/>
              </a:rPr>
              <a:t>Pique-doigt</a:t>
            </a:r>
          </a:p>
          <a:p>
            <a:pPr eaLnBrk="1" hangingPunct="1">
              <a:spcAft>
                <a:spcPct val="120000"/>
              </a:spcAft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Tahoma" panose="020B0604030504040204" pitchFamily="34" charset="0"/>
              </a:rPr>
              <a:t>Perce tubulure</a:t>
            </a:r>
          </a:p>
          <a:p>
            <a:pPr eaLnBrk="1" hangingPunct="1">
              <a:spcAft>
                <a:spcPct val="120000"/>
              </a:spcAft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Tahoma" panose="020B0604030504040204" pitchFamily="34" charset="0"/>
              </a:rPr>
              <a:t>Sérum physiologique</a:t>
            </a:r>
          </a:p>
          <a:p>
            <a:pPr eaLnBrk="1" hangingPunct="1"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Tahoma" panose="020B0604030504040204" pitchFamily="34" charset="0"/>
              </a:rPr>
              <a:t>Agitateurs - préleveurs</a:t>
            </a:r>
          </a:p>
        </p:txBody>
      </p:sp>
      <p:graphicFrame>
        <p:nvGraphicFramePr>
          <p:cNvPr id="35843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861175" y="2779713"/>
          <a:ext cx="5330825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4" imgW="9220999" imgH="6416596" progId="MSPhotoEd.3">
                  <p:embed/>
                </p:oleObj>
              </mc:Choice>
              <mc:Fallback>
                <p:oleObj name="Photo Editor Photo" r:id="rId4" imgW="9220999" imgH="641659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1175" y="2779713"/>
                        <a:ext cx="5330825" cy="370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Line 10"/>
          <p:cNvSpPr>
            <a:spLocks noChangeShapeType="1"/>
          </p:cNvSpPr>
          <p:nvPr/>
        </p:nvSpPr>
        <p:spPr bwMode="auto">
          <a:xfrm>
            <a:off x="3238501" y="3282951"/>
            <a:ext cx="2786063" cy="233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5" name="Line 11"/>
          <p:cNvSpPr>
            <a:spLocks noChangeShapeType="1"/>
          </p:cNvSpPr>
          <p:nvPr/>
        </p:nvSpPr>
        <p:spPr bwMode="auto">
          <a:xfrm flipV="1">
            <a:off x="3503613" y="3714751"/>
            <a:ext cx="3313112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6" name="Line 12"/>
          <p:cNvSpPr>
            <a:spLocks noChangeShapeType="1"/>
          </p:cNvSpPr>
          <p:nvPr/>
        </p:nvSpPr>
        <p:spPr bwMode="auto">
          <a:xfrm flipV="1">
            <a:off x="4151314" y="3771900"/>
            <a:ext cx="3602037" cy="808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7" name="Line 13"/>
          <p:cNvSpPr>
            <a:spLocks noChangeShapeType="1"/>
          </p:cNvSpPr>
          <p:nvPr/>
        </p:nvSpPr>
        <p:spPr bwMode="auto">
          <a:xfrm flipV="1">
            <a:off x="4440239" y="3914776"/>
            <a:ext cx="4319587" cy="1330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48" name="ZoneTexte 1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présentation extérieure</a:t>
            </a:r>
          </a:p>
        </p:txBody>
      </p:sp>
    </p:spTree>
    <p:extLst>
      <p:ext uri="{BB962C8B-B14F-4D97-AF65-F5344CB8AC3E}">
        <p14:creationId xmlns:p14="http://schemas.microsoft.com/office/powerpoint/2010/main" val="22149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63494" name="Group 21"/>
          <p:cNvGrpSpPr>
            <a:grpSpLocks/>
          </p:cNvGrpSpPr>
          <p:nvPr/>
        </p:nvGrpSpPr>
        <p:grpSpPr bwMode="auto">
          <a:xfrm>
            <a:off x="9017001" y="150814"/>
            <a:ext cx="142875" cy="153987"/>
            <a:chOff x="4720" y="1"/>
            <a:chExt cx="90" cy="97"/>
          </a:xfrm>
        </p:grpSpPr>
        <p:sp>
          <p:nvSpPr>
            <p:cNvPr id="63505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6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3495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4314"/>
            <a:ext cx="36115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484313"/>
            <a:ext cx="36703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ZoneTexte 20"/>
          <p:cNvSpPr txBox="1">
            <a:spLocks noChangeArrowheads="1"/>
          </p:cNvSpPr>
          <p:nvPr/>
        </p:nvSpPr>
        <p:spPr bwMode="auto">
          <a:xfrm>
            <a:off x="1524000" y="436563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(7)</a:t>
            </a:r>
          </a:p>
        </p:txBody>
      </p:sp>
      <p:grpSp>
        <p:nvGrpSpPr>
          <p:cNvPr id="63498" name="Group 18"/>
          <p:cNvGrpSpPr>
            <a:grpSpLocks/>
          </p:cNvGrpSpPr>
          <p:nvPr/>
        </p:nvGrpSpPr>
        <p:grpSpPr bwMode="auto">
          <a:xfrm>
            <a:off x="8545514" y="228601"/>
            <a:ext cx="784225" cy="1262063"/>
            <a:chOff x="4423" y="67"/>
            <a:chExt cx="494" cy="795"/>
          </a:xfrm>
        </p:grpSpPr>
        <p:sp>
          <p:nvSpPr>
            <p:cNvPr id="63499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0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1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2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3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4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7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64518" name="Group 21"/>
          <p:cNvGrpSpPr>
            <a:grpSpLocks/>
          </p:cNvGrpSpPr>
          <p:nvPr/>
        </p:nvGrpSpPr>
        <p:grpSpPr bwMode="auto">
          <a:xfrm>
            <a:off x="9017001" y="150814"/>
            <a:ext cx="142875" cy="153987"/>
            <a:chOff x="4720" y="1"/>
            <a:chExt cx="90" cy="97"/>
          </a:xfrm>
        </p:grpSpPr>
        <p:sp>
          <p:nvSpPr>
            <p:cNvPr id="64531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2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4519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84314"/>
            <a:ext cx="36115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484313"/>
            <a:ext cx="36703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WordArt 10"/>
          <p:cNvSpPr>
            <a:spLocks noChangeArrowheads="1" noChangeShapeType="1" noTextEdit="1"/>
          </p:cNvSpPr>
          <p:nvPr/>
        </p:nvSpPr>
        <p:spPr bwMode="auto">
          <a:xfrm>
            <a:off x="2566989" y="2708276"/>
            <a:ext cx="2808287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64523" name="WordArt 11"/>
          <p:cNvSpPr>
            <a:spLocks noChangeArrowheads="1" noChangeShapeType="1" noTextEdit="1"/>
          </p:cNvSpPr>
          <p:nvPr/>
        </p:nvSpPr>
        <p:spPr bwMode="auto">
          <a:xfrm>
            <a:off x="6816725" y="2708276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COMPATIBLE</a:t>
            </a:r>
          </a:p>
        </p:txBody>
      </p:sp>
      <p:sp>
        <p:nvSpPr>
          <p:cNvPr id="2" name="ZoneTexte 20"/>
          <p:cNvSpPr txBox="1">
            <a:spLocks noChangeArrowheads="1"/>
          </p:cNvSpPr>
          <p:nvPr/>
        </p:nvSpPr>
        <p:spPr bwMode="auto">
          <a:xfrm>
            <a:off x="1524000" y="438945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(8)</a:t>
            </a:r>
          </a:p>
        </p:txBody>
      </p:sp>
      <p:grpSp>
        <p:nvGrpSpPr>
          <p:cNvPr id="64524" name="Group 18"/>
          <p:cNvGrpSpPr>
            <a:grpSpLocks/>
          </p:cNvGrpSpPr>
          <p:nvPr/>
        </p:nvGrpSpPr>
        <p:grpSpPr bwMode="auto">
          <a:xfrm>
            <a:off x="8545514" y="228601"/>
            <a:ext cx="784225" cy="1262063"/>
            <a:chOff x="4423" y="67"/>
            <a:chExt cx="494" cy="795"/>
          </a:xfrm>
        </p:grpSpPr>
        <p:sp>
          <p:nvSpPr>
            <p:cNvPr id="64525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6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7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8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29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0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2" grpId="0" animBg="1"/>
      <p:bldP spid="645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oneTexte 20"/>
          <p:cNvSpPr txBox="1">
            <a:spLocks noChangeArrowheads="1"/>
          </p:cNvSpPr>
          <p:nvPr/>
        </p:nvSpPr>
        <p:spPr bwMode="auto">
          <a:xfrm>
            <a:off x="1524000" y="440533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(9)</a:t>
            </a:r>
          </a:p>
        </p:txBody>
      </p:sp>
      <p:sp>
        <p:nvSpPr>
          <p:cNvPr id="65542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65543" name="Group 18"/>
          <p:cNvGrpSpPr>
            <a:grpSpLocks/>
          </p:cNvGrpSpPr>
          <p:nvPr/>
        </p:nvGrpSpPr>
        <p:grpSpPr bwMode="auto">
          <a:xfrm>
            <a:off x="8545514" y="304801"/>
            <a:ext cx="784225" cy="1262063"/>
            <a:chOff x="4423" y="67"/>
            <a:chExt cx="494" cy="795"/>
          </a:xfrm>
        </p:grpSpPr>
        <p:sp>
          <p:nvSpPr>
            <p:cNvPr id="65549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50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51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52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53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54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544" name="Group 21"/>
          <p:cNvGrpSpPr>
            <a:grpSpLocks/>
          </p:cNvGrpSpPr>
          <p:nvPr/>
        </p:nvGrpSpPr>
        <p:grpSpPr bwMode="auto">
          <a:xfrm>
            <a:off x="9017001" y="152400"/>
            <a:ext cx="142875" cy="153988"/>
            <a:chOff x="4720" y="1"/>
            <a:chExt cx="90" cy="97"/>
          </a:xfrm>
        </p:grpSpPr>
        <p:sp>
          <p:nvSpPr>
            <p:cNvPr id="65547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548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5545" name="Picture 8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57338"/>
            <a:ext cx="34972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557339"/>
            <a:ext cx="36115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3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oneTexte 20"/>
          <p:cNvSpPr txBox="1">
            <a:spLocks noChangeArrowheads="1"/>
          </p:cNvSpPr>
          <p:nvPr/>
        </p:nvSpPr>
        <p:spPr bwMode="auto">
          <a:xfrm>
            <a:off x="1524000" y="473075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(10)</a:t>
            </a:r>
          </a:p>
        </p:txBody>
      </p:sp>
      <p:sp>
        <p:nvSpPr>
          <p:cNvPr id="66566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66567" name="Group 18"/>
          <p:cNvGrpSpPr>
            <a:grpSpLocks/>
          </p:cNvGrpSpPr>
          <p:nvPr/>
        </p:nvGrpSpPr>
        <p:grpSpPr bwMode="auto">
          <a:xfrm>
            <a:off x="8545514" y="304801"/>
            <a:ext cx="784225" cy="1262063"/>
            <a:chOff x="4423" y="67"/>
            <a:chExt cx="494" cy="795"/>
          </a:xfrm>
        </p:grpSpPr>
        <p:sp>
          <p:nvSpPr>
            <p:cNvPr id="66575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76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77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78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79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80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6568" name="Group 21"/>
          <p:cNvGrpSpPr>
            <a:grpSpLocks/>
          </p:cNvGrpSpPr>
          <p:nvPr/>
        </p:nvGrpSpPr>
        <p:grpSpPr bwMode="auto">
          <a:xfrm>
            <a:off x="9017001" y="152400"/>
            <a:ext cx="142875" cy="153988"/>
            <a:chOff x="4720" y="1"/>
            <a:chExt cx="90" cy="97"/>
          </a:xfrm>
        </p:grpSpPr>
        <p:sp>
          <p:nvSpPr>
            <p:cNvPr id="66573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74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6569" name="Picture 8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57338"/>
            <a:ext cx="34972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557339"/>
            <a:ext cx="36115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WordArt 10"/>
          <p:cNvSpPr>
            <a:spLocks noChangeArrowheads="1" noChangeShapeType="1" noTextEdit="1"/>
          </p:cNvSpPr>
          <p:nvPr/>
        </p:nvSpPr>
        <p:spPr bwMode="auto">
          <a:xfrm>
            <a:off x="249555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ISOGROUPE</a:t>
            </a:r>
          </a:p>
        </p:txBody>
      </p:sp>
      <p:sp>
        <p:nvSpPr>
          <p:cNvPr id="65547" name="WordArt 11"/>
          <p:cNvSpPr>
            <a:spLocks noChangeArrowheads="1" noChangeShapeType="1" noTextEdit="1"/>
          </p:cNvSpPr>
          <p:nvPr/>
        </p:nvSpPr>
        <p:spPr bwMode="auto">
          <a:xfrm>
            <a:off x="674370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6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6" grpId="0" animBg="1"/>
      <p:bldP spid="655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oneTexte 20"/>
          <p:cNvSpPr txBox="1">
            <a:spLocks noChangeArrowheads="1"/>
          </p:cNvSpPr>
          <p:nvPr/>
        </p:nvSpPr>
        <p:spPr bwMode="auto">
          <a:xfrm>
            <a:off x="1524000" y="495301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(11)</a:t>
            </a:r>
          </a:p>
        </p:txBody>
      </p:sp>
      <p:sp>
        <p:nvSpPr>
          <p:cNvPr id="67590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grpSp>
        <p:nvGrpSpPr>
          <p:cNvPr id="67591" name="Group 18"/>
          <p:cNvGrpSpPr>
            <a:grpSpLocks/>
          </p:cNvGrpSpPr>
          <p:nvPr/>
        </p:nvGrpSpPr>
        <p:grpSpPr bwMode="auto">
          <a:xfrm>
            <a:off x="8534401" y="261938"/>
            <a:ext cx="784225" cy="1262062"/>
            <a:chOff x="4423" y="67"/>
            <a:chExt cx="494" cy="795"/>
          </a:xfrm>
        </p:grpSpPr>
        <p:sp>
          <p:nvSpPr>
            <p:cNvPr id="67597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598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599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00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01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02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7592" name="Group 21"/>
          <p:cNvGrpSpPr>
            <a:grpSpLocks/>
          </p:cNvGrpSpPr>
          <p:nvPr/>
        </p:nvGrpSpPr>
        <p:grpSpPr bwMode="auto">
          <a:xfrm>
            <a:off x="8915401" y="150814"/>
            <a:ext cx="142875" cy="153987"/>
            <a:chOff x="4720" y="1"/>
            <a:chExt cx="90" cy="97"/>
          </a:xfrm>
        </p:grpSpPr>
        <p:sp>
          <p:nvSpPr>
            <p:cNvPr id="67595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596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7593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84314"/>
            <a:ext cx="3692525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ia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6" y="1557338"/>
            <a:ext cx="36814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oneTexte 20"/>
          <p:cNvSpPr txBox="1">
            <a:spLocks noChangeArrowheads="1"/>
          </p:cNvSpPr>
          <p:nvPr/>
        </p:nvSpPr>
        <p:spPr bwMode="auto">
          <a:xfrm>
            <a:off x="1524000" y="397669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(12)</a:t>
            </a:r>
          </a:p>
        </p:txBody>
      </p:sp>
      <p:sp>
        <p:nvSpPr>
          <p:cNvPr id="68614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</a:p>
        </p:txBody>
      </p:sp>
      <p:grpSp>
        <p:nvGrpSpPr>
          <p:cNvPr id="68615" name="Group 18"/>
          <p:cNvGrpSpPr>
            <a:grpSpLocks/>
          </p:cNvGrpSpPr>
          <p:nvPr/>
        </p:nvGrpSpPr>
        <p:grpSpPr bwMode="auto">
          <a:xfrm>
            <a:off x="8534401" y="261938"/>
            <a:ext cx="784225" cy="1262062"/>
            <a:chOff x="4423" y="67"/>
            <a:chExt cx="494" cy="795"/>
          </a:xfrm>
        </p:grpSpPr>
        <p:sp>
          <p:nvSpPr>
            <p:cNvPr id="68623" name="Freeform 12"/>
            <p:cNvSpPr>
              <a:spLocks/>
            </p:cNvSpPr>
            <p:nvPr/>
          </p:nvSpPr>
          <p:spPr bwMode="auto">
            <a:xfrm>
              <a:off x="4580" y="11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4" name="Freeform 13"/>
            <p:cNvSpPr>
              <a:spLocks/>
            </p:cNvSpPr>
            <p:nvPr/>
          </p:nvSpPr>
          <p:spPr bwMode="auto">
            <a:xfrm>
              <a:off x="4423" y="6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5" name="Freeform 14"/>
            <p:cNvSpPr>
              <a:spLocks/>
            </p:cNvSpPr>
            <p:nvPr/>
          </p:nvSpPr>
          <p:spPr bwMode="auto">
            <a:xfrm>
              <a:off x="4633" y="29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6" name="Freeform 15"/>
            <p:cNvSpPr>
              <a:spLocks/>
            </p:cNvSpPr>
            <p:nvPr/>
          </p:nvSpPr>
          <p:spPr bwMode="auto">
            <a:xfrm>
              <a:off x="4686" y="30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7" name="Freeform 16"/>
            <p:cNvSpPr>
              <a:spLocks/>
            </p:cNvSpPr>
            <p:nvPr/>
          </p:nvSpPr>
          <p:spPr bwMode="auto">
            <a:xfrm>
              <a:off x="4700" y="53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8" name="Freeform 17"/>
            <p:cNvSpPr>
              <a:spLocks/>
            </p:cNvSpPr>
            <p:nvPr/>
          </p:nvSpPr>
          <p:spPr bwMode="auto">
            <a:xfrm>
              <a:off x="4565" y="53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8616" name="Group 21"/>
          <p:cNvGrpSpPr>
            <a:grpSpLocks/>
          </p:cNvGrpSpPr>
          <p:nvPr/>
        </p:nvGrpSpPr>
        <p:grpSpPr bwMode="auto">
          <a:xfrm>
            <a:off x="8915401" y="150814"/>
            <a:ext cx="142875" cy="153987"/>
            <a:chOff x="4720" y="1"/>
            <a:chExt cx="90" cy="97"/>
          </a:xfrm>
        </p:grpSpPr>
        <p:sp>
          <p:nvSpPr>
            <p:cNvPr id="68621" name="Freeform 19"/>
            <p:cNvSpPr>
              <a:spLocks/>
            </p:cNvSpPr>
            <p:nvPr/>
          </p:nvSpPr>
          <p:spPr bwMode="auto">
            <a:xfrm>
              <a:off x="4738" y="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622" name="Freeform 20"/>
            <p:cNvSpPr>
              <a:spLocks/>
            </p:cNvSpPr>
            <p:nvPr/>
          </p:nvSpPr>
          <p:spPr bwMode="auto">
            <a:xfrm>
              <a:off x="4720" y="8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8617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84314"/>
            <a:ext cx="3692525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Dia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6" y="1557338"/>
            <a:ext cx="36814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WordArt 10"/>
          <p:cNvSpPr>
            <a:spLocks noChangeArrowheads="1" noChangeShapeType="1" noTextEdit="1"/>
          </p:cNvSpPr>
          <p:nvPr/>
        </p:nvSpPr>
        <p:spPr bwMode="auto">
          <a:xfrm>
            <a:off x="2566989" y="2708276"/>
            <a:ext cx="2808287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COMPATIBLE</a:t>
            </a:r>
          </a:p>
        </p:txBody>
      </p:sp>
      <p:sp>
        <p:nvSpPr>
          <p:cNvPr id="66571" name="WordArt 11"/>
          <p:cNvSpPr>
            <a:spLocks noChangeArrowheads="1" noChangeShapeType="1" noTextEdit="1"/>
          </p:cNvSpPr>
          <p:nvPr/>
        </p:nvSpPr>
        <p:spPr bwMode="auto">
          <a:xfrm>
            <a:off x="695960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0" grpId="0" animBg="1"/>
      <p:bldP spid="6657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oneTexte 20"/>
          <p:cNvSpPr txBox="1">
            <a:spLocks noChangeArrowheads="1"/>
          </p:cNvSpPr>
          <p:nvPr/>
        </p:nvSpPr>
        <p:spPr bwMode="auto">
          <a:xfrm>
            <a:off x="1524000" y="479956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(13)</a:t>
            </a: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69639" name="Group 18"/>
          <p:cNvGrpSpPr>
            <a:grpSpLocks/>
          </p:cNvGrpSpPr>
          <p:nvPr/>
        </p:nvGrpSpPr>
        <p:grpSpPr bwMode="auto">
          <a:xfrm>
            <a:off x="8402639" y="261938"/>
            <a:ext cx="784225" cy="1262062"/>
            <a:chOff x="4333" y="165"/>
            <a:chExt cx="494" cy="795"/>
          </a:xfrm>
        </p:grpSpPr>
        <p:sp>
          <p:nvSpPr>
            <p:cNvPr id="69645" name="Freeform 12"/>
            <p:cNvSpPr>
              <a:spLocks/>
            </p:cNvSpPr>
            <p:nvPr/>
          </p:nvSpPr>
          <p:spPr bwMode="auto">
            <a:xfrm>
              <a:off x="4490" y="209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46" name="Freeform 13"/>
            <p:cNvSpPr>
              <a:spLocks/>
            </p:cNvSpPr>
            <p:nvPr/>
          </p:nvSpPr>
          <p:spPr bwMode="auto">
            <a:xfrm>
              <a:off x="4333" y="165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47" name="Freeform 14"/>
            <p:cNvSpPr>
              <a:spLocks/>
            </p:cNvSpPr>
            <p:nvPr/>
          </p:nvSpPr>
          <p:spPr bwMode="auto">
            <a:xfrm>
              <a:off x="4543" y="396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48" name="Freeform 15"/>
            <p:cNvSpPr>
              <a:spLocks/>
            </p:cNvSpPr>
            <p:nvPr/>
          </p:nvSpPr>
          <p:spPr bwMode="auto">
            <a:xfrm>
              <a:off x="4596" y="403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49" name="Freeform 16"/>
            <p:cNvSpPr>
              <a:spLocks/>
            </p:cNvSpPr>
            <p:nvPr/>
          </p:nvSpPr>
          <p:spPr bwMode="auto">
            <a:xfrm>
              <a:off x="4610" y="630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50" name="Freeform 17"/>
            <p:cNvSpPr>
              <a:spLocks/>
            </p:cNvSpPr>
            <p:nvPr/>
          </p:nvSpPr>
          <p:spPr bwMode="auto">
            <a:xfrm>
              <a:off x="4475" y="630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9640" name="Group 21"/>
          <p:cNvGrpSpPr>
            <a:grpSpLocks/>
          </p:cNvGrpSpPr>
          <p:nvPr/>
        </p:nvGrpSpPr>
        <p:grpSpPr bwMode="auto">
          <a:xfrm>
            <a:off x="8874126" y="157164"/>
            <a:ext cx="142875" cy="153987"/>
            <a:chOff x="4630" y="99"/>
            <a:chExt cx="90" cy="97"/>
          </a:xfrm>
        </p:grpSpPr>
        <p:sp>
          <p:nvSpPr>
            <p:cNvPr id="69643" name="Freeform 19"/>
            <p:cNvSpPr>
              <a:spLocks/>
            </p:cNvSpPr>
            <p:nvPr/>
          </p:nvSpPr>
          <p:spPr bwMode="auto">
            <a:xfrm>
              <a:off x="4648" y="99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44" name="Freeform 20"/>
            <p:cNvSpPr>
              <a:spLocks/>
            </p:cNvSpPr>
            <p:nvPr/>
          </p:nvSpPr>
          <p:spPr bwMode="auto">
            <a:xfrm>
              <a:off x="4630" y="178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57338"/>
            <a:ext cx="35004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9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557339"/>
            <a:ext cx="34401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9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oneTexte 20"/>
          <p:cNvSpPr txBox="1">
            <a:spLocks noChangeArrowheads="1"/>
          </p:cNvSpPr>
          <p:nvPr/>
        </p:nvSpPr>
        <p:spPr bwMode="auto">
          <a:xfrm>
            <a:off x="1524000" y="469900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(14)</a:t>
            </a:r>
          </a:p>
        </p:txBody>
      </p:sp>
      <p:sp>
        <p:nvSpPr>
          <p:cNvPr id="70662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70663" name="Group 18"/>
          <p:cNvGrpSpPr>
            <a:grpSpLocks/>
          </p:cNvGrpSpPr>
          <p:nvPr/>
        </p:nvGrpSpPr>
        <p:grpSpPr bwMode="auto">
          <a:xfrm>
            <a:off x="8402639" y="261938"/>
            <a:ext cx="784225" cy="1262062"/>
            <a:chOff x="4333" y="165"/>
            <a:chExt cx="494" cy="795"/>
          </a:xfrm>
        </p:grpSpPr>
        <p:sp>
          <p:nvSpPr>
            <p:cNvPr id="70671" name="Freeform 12"/>
            <p:cNvSpPr>
              <a:spLocks/>
            </p:cNvSpPr>
            <p:nvPr/>
          </p:nvSpPr>
          <p:spPr bwMode="auto">
            <a:xfrm>
              <a:off x="4490" y="209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2" name="Freeform 13"/>
            <p:cNvSpPr>
              <a:spLocks/>
            </p:cNvSpPr>
            <p:nvPr/>
          </p:nvSpPr>
          <p:spPr bwMode="auto">
            <a:xfrm>
              <a:off x="4333" y="165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3" name="Freeform 14"/>
            <p:cNvSpPr>
              <a:spLocks/>
            </p:cNvSpPr>
            <p:nvPr/>
          </p:nvSpPr>
          <p:spPr bwMode="auto">
            <a:xfrm>
              <a:off x="4543" y="396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4" name="Freeform 15"/>
            <p:cNvSpPr>
              <a:spLocks/>
            </p:cNvSpPr>
            <p:nvPr/>
          </p:nvSpPr>
          <p:spPr bwMode="auto">
            <a:xfrm>
              <a:off x="4596" y="403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5" name="Freeform 16"/>
            <p:cNvSpPr>
              <a:spLocks/>
            </p:cNvSpPr>
            <p:nvPr/>
          </p:nvSpPr>
          <p:spPr bwMode="auto">
            <a:xfrm>
              <a:off x="4610" y="630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6" name="Freeform 17"/>
            <p:cNvSpPr>
              <a:spLocks/>
            </p:cNvSpPr>
            <p:nvPr/>
          </p:nvSpPr>
          <p:spPr bwMode="auto">
            <a:xfrm>
              <a:off x="4475" y="630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0664" name="Group 21"/>
          <p:cNvGrpSpPr>
            <a:grpSpLocks/>
          </p:cNvGrpSpPr>
          <p:nvPr/>
        </p:nvGrpSpPr>
        <p:grpSpPr bwMode="auto">
          <a:xfrm>
            <a:off x="8874126" y="157164"/>
            <a:ext cx="142875" cy="153987"/>
            <a:chOff x="4630" y="99"/>
            <a:chExt cx="90" cy="97"/>
          </a:xfrm>
        </p:grpSpPr>
        <p:sp>
          <p:nvSpPr>
            <p:cNvPr id="70669" name="Freeform 19"/>
            <p:cNvSpPr>
              <a:spLocks/>
            </p:cNvSpPr>
            <p:nvPr/>
          </p:nvSpPr>
          <p:spPr bwMode="auto">
            <a:xfrm>
              <a:off x="4648" y="99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70" name="Freeform 20"/>
            <p:cNvSpPr>
              <a:spLocks/>
            </p:cNvSpPr>
            <p:nvPr/>
          </p:nvSpPr>
          <p:spPr bwMode="auto">
            <a:xfrm>
              <a:off x="4630" y="178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7592" name="Picture 8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57338"/>
            <a:ext cx="35004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557339"/>
            <a:ext cx="34401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WordArt 10"/>
          <p:cNvSpPr>
            <a:spLocks noChangeArrowheads="1" noChangeShapeType="1" noTextEdit="1"/>
          </p:cNvSpPr>
          <p:nvPr/>
        </p:nvSpPr>
        <p:spPr bwMode="auto">
          <a:xfrm>
            <a:off x="695960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67595" name="WordArt 11"/>
          <p:cNvSpPr>
            <a:spLocks noChangeArrowheads="1" noChangeShapeType="1" noTextEdit="1"/>
          </p:cNvSpPr>
          <p:nvPr/>
        </p:nvSpPr>
        <p:spPr bwMode="auto">
          <a:xfrm>
            <a:off x="2495550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ISOGROUPE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4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oneTexte 20"/>
          <p:cNvSpPr txBox="1">
            <a:spLocks noChangeArrowheads="1"/>
          </p:cNvSpPr>
          <p:nvPr/>
        </p:nvSpPr>
        <p:spPr bwMode="auto">
          <a:xfrm>
            <a:off x="1524000" y="419100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(15)</a:t>
            </a:r>
          </a:p>
        </p:txBody>
      </p:sp>
      <p:sp>
        <p:nvSpPr>
          <p:cNvPr id="71686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 sz="28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71687" name="Group 18"/>
          <p:cNvGrpSpPr>
            <a:grpSpLocks/>
          </p:cNvGrpSpPr>
          <p:nvPr/>
        </p:nvGrpSpPr>
        <p:grpSpPr bwMode="auto">
          <a:xfrm>
            <a:off x="8545514" y="185738"/>
            <a:ext cx="784225" cy="1262062"/>
            <a:chOff x="4423" y="117"/>
            <a:chExt cx="494" cy="795"/>
          </a:xfrm>
        </p:grpSpPr>
        <p:sp>
          <p:nvSpPr>
            <p:cNvPr id="71693" name="Freeform 12"/>
            <p:cNvSpPr>
              <a:spLocks/>
            </p:cNvSpPr>
            <p:nvPr/>
          </p:nvSpPr>
          <p:spPr bwMode="auto">
            <a:xfrm>
              <a:off x="4580" y="16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4" name="Freeform 13"/>
            <p:cNvSpPr>
              <a:spLocks/>
            </p:cNvSpPr>
            <p:nvPr/>
          </p:nvSpPr>
          <p:spPr bwMode="auto">
            <a:xfrm>
              <a:off x="4423" y="11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5" name="Freeform 14"/>
            <p:cNvSpPr>
              <a:spLocks/>
            </p:cNvSpPr>
            <p:nvPr/>
          </p:nvSpPr>
          <p:spPr bwMode="auto">
            <a:xfrm>
              <a:off x="4633" y="34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6" name="Freeform 15"/>
            <p:cNvSpPr>
              <a:spLocks/>
            </p:cNvSpPr>
            <p:nvPr/>
          </p:nvSpPr>
          <p:spPr bwMode="auto">
            <a:xfrm>
              <a:off x="4686" y="35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7" name="Freeform 16"/>
            <p:cNvSpPr>
              <a:spLocks/>
            </p:cNvSpPr>
            <p:nvPr/>
          </p:nvSpPr>
          <p:spPr bwMode="auto">
            <a:xfrm>
              <a:off x="4700" y="58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8" name="Freeform 17"/>
            <p:cNvSpPr>
              <a:spLocks/>
            </p:cNvSpPr>
            <p:nvPr/>
          </p:nvSpPr>
          <p:spPr bwMode="auto">
            <a:xfrm>
              <a:off x="4565" y="58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1688" name="Group 21"/>
          <p:cNvGrpSpPr>
            <a:grpSpLocks/>
          </p:cNvGrpSpPr>
          <p:nvPr/>
        </p:nvGrpSpPr>
        <p:grpSpPr bwMode="auto">
          <a:xfrm>
            <a:off x="9017001" y="80964"/>
            <a:ext cx="142875" cy="153987"/>
            <a:chOff x="4720" y="51"/>
            <a:chExt cx="90" cy="97"/>
          </a:xfrm>
        </p:grpSpPr>
        <p:sp>
          <p:nvSpPr>
            <p:cNvPr id="71691" name="Freeform 19"/>
            <p:cNvSpPr>
              <a:spLocks/>
            </p:cNvSpPr>
            <p:nvPr/>
          </p:nvSpPr>
          <p:spPr bwMode="auto">
            <a:xfrm>
              <a:off x="4738" y="5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92" name="Freeform 20"/>
            <p:cNvSpPr>
              <a:spLocks/>
            </p:cNvSpPr>
            <p:nvPr/>
          </p:nvSpPr>
          <p:spPr bwMode="auto">
            <a:xfrm>
              <a:off x="4720" y="13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71689" name="Picture 8" descr="Dia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84313"/>
            <a:ext cx="37322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 descr="Dia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84313"/>
            <a:ext cx="372427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7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oneTexte 20"/>
          <p:cNvSpPr txBox="1">
            <a:spLocks noChangeArrowheads="1"/>
          </p:cNvSpPr>
          <p:nvPr/>
        </p:nvSpPr>
        <p:spPr bwMode="auto">
          <a:xfrm>
            <a:off x="1524000" y="473075"/>
            <a:ext cx="9144000" cy="4619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exercices (16)</a:t>
            </a:r>
          </a:p>
        </p:txBody>
      </p:sp>
      <p:sp>
        <p:nvSpPr>
          <p:cNvPr id="72710" name="Text Box 12"/>
          <p:cNvSpPr txBox="1">
            <a:spLocks noChangeArrowheads="1"/>
          </p:cNvSpPr>
          <p:nvPr/>
        </p:nvSpPr>
        <p:spPr bwMode="auto">
          <a:xfrm>
            <a:off x="1703388" y="981076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0099"/>
                </a:solidFill>
                <a:latin typeface="Tahoma" panose="020B0604030504040204" pitchFamily="34" charset="0"/>
              </a:rPr>
              <a:t>Peut-on transfuser ?</a:t>
            </a:r>
            <a:endParaRPr lang="fr-FR" altLang="fr-FR" sz="28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grpSp>
        <p:nvGrpSpPr>
          <p:cNvPr id="72711" name="Group 18"/>
          <p:cNvGrpSpPr>
            <a:grpSpLocks/>
          </p:cNvGrpSpPr>
          <p:nvPr/>
        </p:nvGrpSpPr>
        <p:grpSpPr bwMode="auto">
          <a:xfrm>
            <a:off x="8545514" y="185738"/>
            <a:ext cx="784225" cy="1262062"/>
            <a:chOff x="4423" y="117"/>
            <a:chExt cx="494" cy="795"/>
          </a:xfrm>
        </p:grpSpPr>
        <p:sp>
          <p:nvSpPr>
            <p:cNvPr id="72719" name="Freeform 12"/>
            <p:cNvSpPr>
              <a:spLocks/>
            </p:cNvSpPr>
            <p:nvPr/>
          </p:nvSpPr>
          <p:spPr bwMode="auto">
            <a:xfrm>
              <a:off x="4580" y="161"/>
              <a:ext cx="194" cy="174"/>
            </a:xfrm>
            <a:custGeom>
              <a:avLst/>
              <a:gdLst>
                <a:gd name="T0" fmla="*/ 0 w 580"/>
                <a:gd name="T1" fmla="*/ 0 h 521"/>
                <a:gd name="T2" fmla="*/ 0 w 580"/>
                <a:gd name="T3" fmla="*/ 0 h 521"/>
                <a:gd name="T4" fmla="*/ 0 w 580"/>
                <a:gd name="T5" fmla="*/ 0 h 521"/>
                <a:gd name="T6" fmla="*/ 0 w 580"/>
                <a:gd name="T7" fmla="*/ 0 h 521"/>
                <a:gd name="T8" fmla="*/ 0 w 580"/>
                <a:gd name="T9" fmla="*/ 0 h 521"/>
                <a:gd name="T10" fmla="*/ 0 w 580"/>
                <a:gd name="T11" fmla="*/ 0 h 521"/>
                <a:gd name="T12" fmla="*/ 0 w 580"/>
                <a:gd name="T13" fmla="*/ 0 h 521"/>
                <a:gd name="T14" fmla="*/ 0 w 580"/>
                <a:gd name="T15" fmla="*/ 0 h 521"/>
                <a:gd name="T16" fmla="*/ 0 w 580"/>
                <a:gd name="T17" fmla="*/ 0 h 521"/>
                <a:gd name="T18" fmla="*/ 0 w 580"/>
                <a:gd name="T19" fmla="*/ 0 h 521"/>
                <a:gd name="T20" fmla="*/ 0 w 580"/>
                <a:gd name="T21" fmla="*/ 0 h 521"/>
                <a:gd name="T22" fmla="*/ 0 w 580"/>
                <a:gd name="T23" fmla="*/ 0 h 521"/>
                <a:gd name="T24" fmla="*/ 0 w 580"/>
                <a:gd name="T25" fmla="*/ 0 h 521"/>
                <a:gd name="T26" fmla="*/ 0 w 580"/>
                <a:gd name="T27" fmla="*/ 0 h 521"/>
                <a:gd name="T28" fmla="*/ 0 w 580"/>
                <a:gd name="T29" fmla="*/ 0 h 521"/>
                <a:gd name="T30" fmla="*/ 0 w 580"/>
                <a:gd name="T31" fmla="*/ 0 h 521"/>
                <a:gd name="T32" fmla="*/ 0 w 580"/>
                <a:gd name="T33" fmla="*/ 0 h 521"/>
                <a:gd name="T34" fmla="*/ 0 w 580"/>
                <a:gd name="T35" fmla="*/ 0 h 521"/>
                <a:gd name="T36" fmla="*/ 0 w 580"/>
                <a:gd name="T37" fmla="*/ 0 h 521"/>
                <a:gd name="T38" fmla="*/ 0 w 580"/>
                <a:gd name="T39" fmla="*/ 0 h 521"/>
                <a:gd name="T40" fmla="*/ 0 w 580"/>
                <a:gd name="T41" fmla="*/ 0 h 521"/>
                <a:gd name="T42" fmla="*/ 0 w 580"/>
                <a:gd name="T43" fmla="*/ 0 h 5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0" h="521">
                  <a:moveTo>
                    <a:pt x="302" y="120"/>
                  </a:moveTo>
                  <a:lnTo>
                    <a:pt x="251" y="67"/>
                  </a:lnTo>
                  <a:lnTo>
                    <a:pt x="180" y="27"/>
                  </a:lnTo>
                  <a:lnTo>
                    <a:pt x="116" y="0"/>
                  </a:lnTo>
                  <a:lnTo>
                    <a:pt x="66" y="7"/>
                  </a:lnTo>
                  <a:lnTo>
                    <a:pt x="29" y="37"/>
                  </a:lnTo>
                  <a:lnTo>
                    <a:pt x="0" y="127"/>
                  </a:lnTo>
                  <a:lnTo>
                    <a:pt x="11" y="231"/>
                  </a:lnTo>
                  <a:lnTo>
                    <a:pt x="42" y="331"/>
                  </a:lnTo>
                  <a:lnTo>
                    <a:pt x="75" y="408"/>
                  </a:lnTo>
                  <a:lnTo>
                    <a:pt x="138" y="488"/>
                  </a:lnTo>
                  <a:lnTo>
                    <a:pt x="193" y="521"/>
                  </a:lnTo>
                  <a:lnTo>
                    <a:pt x="268" y="521"/>
                  </a:lnTo>
                  <a:lnTo>
                    <a:pt x="344" y="498"/>
                  </a:lnTo>
                  <a:lnTo>
                    <a:pt x="382" y="441"/>
                  </a:lnTo>
                  <a:lnTo>
                    <a:pt x="402" y="368"/>
                  </a:lnTo>
                  <a:lnTo>
                    <a:pt x="394" y="277"/>
                  </a:lnTo>
                  <a:lnTo>
                    <a:pt x="571" y="288"/>
                  </a:lnTo>
                  <a:lnTo>
                    <a:pt x="580" y="248"/>
                  </a:lnTo>
                  <a:lnTo>
                    <a:pt x="378" y="231"/>
                  </a:lnTo>
                  <a:lnTo>
                    <a:pt x="327" y="138"/>
                  </a:lnTo>
                  <a:lnTo>
                    <a:pt x="302" y="1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0" name="Freeform 13"/>
            <p:cNvSpPr>
              <a:spLocks/>
            </p:cNvSpPr>
            <p:nvPr/>
          </p:nvSpPr>
          <p:spPr bwMode="auto">
            <a:xfrm>
              <a:off x="4423" y="117"/>
              <a:ext cx="222" cy="278"/>
            </a:xfrm>
            <a:custGeom>
              <a:avLst/>
              <a:gdLst>
                <a:gd name="T0" fmla="*/ 0 w 667"/>
                <a:gd name="T1" fmla="*/ 0 h 836"/>
                <a:gd name="T2" fmla="*/ 0 w 667"/>
                <a:gd name="T3" fmla="*/ 0 h 836"/>
                <a:gd name="T4" fmla="*/ 0 w 667"/>
                <a:gd name="T5" fmla="*/ 0 h 836"/>
                <a:gd name="T6" fmla="*/ 0 w 667"/>
                <a:gd name="T7" fmla="*/ 0 h 836"/>
                <a:gd name="T8" fmla="*/ 0 w 667"/>
                <a:gd name="T9" fmla="*/ 0 h 836"/>
                <a:gd name="T10" fmla="*/ 0 w 667"/>
                <a:gd name="T11" fmla="*/ 0 h 836"/>
                <a:gd name="T12" fmla="*/ 0 w 667"/>
                <a:gd name="T13" fmla="*/ 0 h 836"/>
                <a:gd name="T14" fmla="*/ 0 w 667"/>
                <a:gd name="T15" fmla="*/ 0 h 836"/>
                <a:gd name="T16" fmla="*/ 0 w 667"/>
                <a:gd name="T17" fmla="*/ 0 h 836"/>
                <a:gd name="T18" fmla="*/ 0 w 667"/>
                <a:gd name="T19" fmla="*/ 0 h 836"/>
                <a:gd name="T20" fmla="*/ 0 w 667"/>
                <a:gd name="T21" fmla="*/ 0 h 836"/>
                <a:gd name="T22" fmla="*/ 0 w 667"/>
                <a:gd name="T23" fmla="*/ 0 h 836"/>
                <a:gd name="T24" fmla="*/ 0 w 667"/>
                <a:gd name="T25" fmla="*/ 0 h 836"/>
                <a:gd name="T26" fmla="*/ 0 w 667"/>
                <a:gd name="T27" fmla="*/ 0 h 836"/>
                <a:gd name="T28" fmla="*/ 0 w 667"/>
                <a:gd name="T29" fmla="*/ 0 h 836"/>
                <a:gd name="T30" fmla="*/ 0 w 667"/>
                <a:gd name="T31" fmla="*/ 0 h 836"/>
                <a:gd name="T32" fmla="*/ 0 w 667"/>
                <a:gd name="T33" fmla="*/ 0 h 836"/>
                <a:gd name="T34" fmla="*/ 0 w 667"/>
                <a:gd name="T35" fmla="*/ 0 h 836"/>
                <a:gd name="T36" fmla="*/ 0 w 667"/>
                <a:gd name="T37" fmla="*/ 0 h 836"/>
                <a:gd name="T38" fmla="*/ 0 w 667"/>
                <a:gd name="T39" fmla="*/ 0 h 836"/>
                <a:gd name="T40" fmla="*/ 0 w 667"/>
                <a:gd name="T41" fmla="*/ 0 h 836"/>
                <a:gd name="T42" fmla="*/ 0 w 667"/>
                <a:gd name="T43" fmla="*/ 0 h 836"/>
                <a:gd name="T44" fmla="*/ 0 w 667"/>
                <a:gd name="T45" fmla="*/ 0 h 836"/>
                <a:gd name="T46" fmla="*/ 0 w 667"/>
                <a:gd name="T47" fmla="*/ 0 h 836"/>
                <a:gd name="T48" fmla="*/ 0 w 667"/>
                <a:gd name="T49" fmla="*/ 0 h 836"/>
                <a:gd name="T50" fmla="*/ 0 w 667"/>
                <a:gd name="T51" fmla="*/ 0 h 836"/>
                <a:gd name="T52" fmla="*/ 0 w 667"/>
                <a:gd name="T53" fmla="*/ 0 h 836"/>
                <a:gd name="T54" fmla="*/ 0 w 667"/>
                <a:gd name="T55" fmla="*/ 0 h 836"/>
                <a:gd name="T56" fmla="*/ 0 w 667"/>
                <a:gd name="T57" fmla="*/ 0 h 836"/>
                <a:gd name="T58" fmla="*/ 0 w 667"/>
                <a:gd name="T59" fmla="*/ 0 h 836"/>
                <a:gd name="T60" fmla="*/ 0 w 667"/>
                <a:gd name="T61" fmla="*/ 0 h 836"/>
                <a:gd name="T62" fmla="*/ 0 w 667"/>
                <a:gd name="T63" fmla="*/ 0 h 836"/>
                <a:gd name="T64" fmla="*/ 0 w 667"/>
                <a:gd name="T65" fmla="*/ 0 h 836"/>
                <a:gd name="T66" fmla="*/ 0 w 667"/>
                <a:gd name="T67" fmla="*/ 0 h 836"/>
                <a:gd name="T68" fmla="*/ 0 w 667"/>
                <a:gd name="T69" fmla="*/ 0 h 836"/>
                <a:gd name="T70" fmla="*/ 0 w 667"/>
                <a:gd name="T71" fmla="*/ 0 h 836"/>
                <a:gd name="T72" fmla="*/ 0 w 667"/>
                <a:gd name="T73" fmla="*/ 0 h 836"/>
                <a:gd name="T74" fmla="*/ 0 w 667"/>
                <a:gd name="T75" fmla="*/ 0 h 836"/>
                <a:gd name="T76" fmla="*/ 0 w 667"/>
                <a:gd name="T77" fmla="*/ 0 h 836"/>
                <a:gd name="T78" fmla="*/ 0 w 667"/>
                <a:gd name="T79" fmla="*/ 0 h 836"/>
                <a:gd name="T80" fmla="*/ 0 w 667"/>
                <a:gd name="T81" fmla="*/ 0 h 836"/>
                <a:gd name="T82" fmla="*/ 0 w 667"/>
                <a:gd name="T83" fmla="*/ 0 h 836"/>
                <a:gd name="T84" fmla="*/ 0 w 667"/>
                <a:gd name="T85" fmla="*/ 0 h 836"/>
                <a:gd name="T86" fmla="*/ 0 w 667"/>
                <a:gd name="T87" fmla="*/ 0 h 836"/>
                <a:gd name="T88" fmla="*/ 0 w 667"/>
                <a:gd name="T89" fmla="*/ 0 h 8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67" h="836">
                  <a:moveTo>
                    <a:pt x="389" y="20"/>
                  </a:moveTo>
                  <a:lnTo>
                    <a:pt x="473" y="0"/>
                  </a:lnTo>
                  <a:lnTo>
                    <a:pt x="540" y="3"/>
                  </a:lnTo>
                  <a:lnTo>
                    <a:pt x="591" y="33"/>
                  </a:lnTo>
                  <a:lnTo>
                    <a:pt x="625" y="80"/>
                  </a:lnTo>
                  <a:lnTo>
                    <a:pt x="613" y="130"/>
                  </a:lnTo>
                  <a:lnTo>
                    <a:pt x="566" y="130"/>
                  </a:lnTo>
                  <a:lnTo>
                    <a:pt x="578" y="90"/>
                  </a:lnTo>
                  <a:lnTo>
                    <a:pt x="540" y="54"/>
                  </a:lnTo>
                  <a:lnTo>
                    <a:pt x="503" y="40"/>
                  </a:lnTo>
                  <a:lnTo>
                    <a:pt x="440" y="54"/>
                  </a:lnTo>
                  <a:lnTo>
                    <a:pt x="465" y="94"/>
                  </a:lnTo>
                  <a:lnTo>
                    <a:pt x="473" y="130"/>
                  </a:lnTo>
                  <a:lnTo>
                    <a:pt x="465" y="161"/>
                  </a:lnTo>
                  <a:lnTo>
                    <a:pt x="402" y="174"/>
                  </a:lnTo>
                  <a:lnTo>
                    <a:pt x="335" y="164"/>
                  </a:lnTo>
                  <a:lnTo>
                    <a:pt x="322" y="140"/>
                  </a:lnTo>
                  <a:lnTo>
                    <a:pt x="251" y="204"/>
                  </a:lnTo>
                  <a:lnTo>
                    <a:pt x="209" y="274"/>
                  </a:lnTo>
                  <a:lnTo>
                    <a:pt x="151" y="364"/>
                  </a:lnTo>
                  <a:lnTo>
                    <a:pt x="113" y="444"/>
                  </a:lnTo>
                  <a:lnTo>
                    <a:pt x="96" y="521"/>
                  </a:lnTo>
                  <a:lnTo>
                    <a:pt x="109" y="561"/>
                  </a:lnTo>
                  <a:lnTo>
                    <a:pt x="176" y="612"/>
                  </a:lnTo>
                  <a:lnTo>
                    <a:pt x="314" y="655"/>
                  </a:lnTo>
                  <a:lnTo>
                    <a:pt x="389" y="674"/>
                  </a:lnTo>
                  <a:lnTo>
                    <a:pt x="465" y="685"/>
                  </a:lnTo>
                  <a:lnTo>
                    <a:pt x="578" y="722"/>
                  </a:lnTo>
                  <a:lnTo>
                    <a:pt x="662" y="745"/>
                  </a:lnTo>
                  <a:lnTo>
                    <a:pt x="667" y="791"/>
                  </a:lnTo>
                  <a:lnTo>
                    <a:pt x="625" y="825"/>
                  </a:lnTo>
                  <a:lnTo>
                    <a:pt x="575" y="836"/>
                  </a:lnTo>
                  <a:lnTo>
                    <a:pt x="498" y="805"/>
                  </a:lnTo>
                  <a:lnTo>
                    <a:pt x="322" y="732"/>
                  </a:lnTo>
                  <a:lnTo>
                    <a:pt x="176" y="682"/>
                  </a:lnTo>
                  <a:lnTo>
                    <a:pt x="74" y="625"/>
                  </a:lnTo>
                  <a:lnTo>
                    <a:pt x="7" y="575"/>
                  </a:lnTo>
                  <a:lnTo>
                    <a:pt x="0" y="514"/>
                  </a:lnTo>
                  <a:lnTo>
                    <a:pt x="36" y="434"/>
                  </a:lnTo>
                  <a:lnTo>
                    <a:pt x="113" y="314"/>
                  </a:lnTo>
                  <a:lnTo>
                    <a:pt x="184" y="214"/>
                  </a:lnTo>
                  <a:lnTo>
                    <a:pt x="272" y="110"/>
                  </a:lnTo>
                  <a:lnTo>
                    <a:pt x="340" y="50"/>
                  </a:lnTo>
                  <a:lnTo>
                    <a:pt x="423" y="20"/>
                  </a:lnTo>
                  <a:lnTo>
                    <a:pt x="389" y="2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1" name="Freeform 14"/>
            <p:cNvSpPr>
              <a:spLocks/>
            </p:cNvSpPr>
            <p:nvPr/>
          </p:nvSpPr>
          <p:spPr bwMode="auto">
            <a:xfrm>
              <a:off x="4633" y="348"/>
              <a:ext cx="116" cy="261"/>
            </a:xfrm>
            <a:custGeom>
              <a:avLst/>
              <a:gdLst>
                <a:gd name="T0" fmla="*/ 0 w 349"/>
                <a:gd name="T1" fmla="*/ 0 h 784"/>
                <a:gd name="T2" fmla="*/ 0 w 349"/>
                <a:gd name="T3" fmla="*/ 0 h 784"/>
                <a:gd name="T4" fmla="*/ 0 w 349"/>
                <a:gd name="T5" fmla="*/ 0 h 784"/>
                <a:gd name="T6" fmla="*/ 0 w 349"/>
                <a:gd name="T7" fmla="*/ 0 h 784"/>
                <a:gd name="T8" fmla="*/ 0 w 349"/>
                <a:gd name="T9" fmla="*/ 0 h 784"/>
                <a:gd name="T10" fmla="*/ 0 w 349"/>
                <a:gd name="T11" fmla="*/ 0 h 784"/>
                <a:gd name="T12" fmla="*/ 0 w 349"/>
                <a:gd name="T13" fmla="*/ 0 h 784"/>
                <a:gd name="T14" fmla="*/ 0 w 349"/>
                <a:gd name="T15" fmla="*/ 0 h 784"/>
                <a:gd name="T16" fmla="*/ 0 w 349"/>
                <a:gd name="T17" fmla="*/ 0 h 784"/>
                <a:gd name="T18" fmla="*/ 0 w 349"/>
                <a:gd name="T19" fmla="*/ 0 h 784"/>
                <a:gd name="T20" fmla="*/ 0 w 349"/>
                <a:gd name="T21" fmla="*/ 0 h 784"/>
                <a:gd name="T22" fmla="*/ 0 w 349"/>
                <a:gd name="T23" fmla="*/ 0 h 784"/>
                <a:gd name="T24" fmla="*/ 0 w 349"/>
                <a:gd name="T25" fmla="*/ 0 h 784"/>
                <a:gd name="T26" fmla="*/ 0 w 349"/>
                <a:gd name="T27" fmla="*/ 0 h 784"/>
                <a:gd name="T28" fmla="*/ 0 w 349"/>
                <a:gd name="T29" fmla="*/ 0 h 784"/>
                <a:gd name="T30" fmla="*/ 0 w 349"/>
                <a:gd name="T31" fmla="*/ 0 h 784"/>
                <a:gd name="T32" fmla="*/ 0 w 349"/>
                <a:gd name="T33" fmla="*/ 0 h 784"/>
                <a:gd name="T34" fmla="*/ 0 w 349"/>
                <a:gd name="T35" fmla="*/ 0 h 784"/>
                <a:gd name="T36" fmla="*/ 0 w 349"/>
                <a:gd name="T37" fmla="*/ 0 h 784"/>
                <a:gd name="T38" fmla="*/ 0 w 349"/>
                <a:gd name="T39" fmla="*/ 0 h 784"/>
                <a:gd name="T40" fmla="*/ 0 w 349"/>
                <a:gd name="T41" fmla="*/ 0 h 784"/>
                <a:gd name="T42" fmla="*/ 0 w 349"/>
                <a:gd name="T43" fmla="*/ 0 h 784"/>
                <a:gd name="T44" fmla="*/ 0 w 349"/>
                <a:gd name="T45" fmla="*/ 0 h 7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9" h="784">
                  <a:moveTo>
                    <a:pt x="22" y="60"/>
                  </a:moveTo>
                  <a:lnTo>
                    <a:pt x="34" y="20"/>
                  </a:lnTo>
                  <a:lnTo>
                    <a:pt x="89" y="0"/>
                  </a:lnTo>
                  <a:lnTo>
                    <a:pt x="138" y="0"/>
                  </a:lnTo>
                  <a:lnTo>
                    <a:pt x="202" y="30"/>
                  </a:lnTo>
                  <a:lnTo>
                    <a:pt x="262" y="101"/>
                  </a:lnTo>
                  <a:lnTo>
                    <a:pt x="303" y="173"/>
                  </a:lnTo>
                  <a:lnTo>
                    <a:pt x="324" y="273"/>
                  </a:lnTo>
                  <a:lnTo>
                    <a:pt x="342" y="390"/>
                  </a:lnTo>
                  <a:lnTo>
                    <a:pt x="349" y="503"/>
                  </a:lnTo>
                  <a:lnTo>
                    <a:pt x="349" y="650"/>
                  </a:lnTo>
                  <a:lnTo>
                    <a:pt x="324" y="741"/>
                  </a:lnTo>
                  <a:lnTo>
                    <a:pt x="278" y="773"/>
                  </a:lnTo>
                  <a:lnTo>
                    <a:pt x="198" y="784"/>
                  </a:lnTo>
                  <a:lnTo>
                    <a:pt x="114" y="781"/>
                  </a:lnTo>
                  <a:lnTo>
                    <a:pt x="71" y="741"/>
                  </a:lnTo>
                  <a:lnTo>
                    <a:pt x="47" y="671"/>
                  </a:lnTo>
                  <a:lnTo>
                    <a:pt x="25" y="601"/>
                  </a:lnTo>
                  <a:lnTo>
                    <a:pt x="9" y="473"/>
                  </a:lnTo>
                  <a:lnTo>
                    <a:pt x="0" y="331"/>
                  </a:lnTo>
                  <a:lnTo>
                    <a:pt x="0" y="163"/>
                  </a:lnTo>
                  <a:lnTo>
                    <a:pt x="22" y="90"/>
                  </a:lnTo>
                  <a:lnTo>
                    <a:pt x="22" y="6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2" name="Freeform 15"/>
            <p:cNvSpPr>
              <a:spLocks/>
            </p:cNvSpPr>
            <p:nvPr/>
          </p:nvSpPr>
          <p:spPr bwMode="auto">
            <a:xfrm>
              <a:off x="4686" y="355"/>
              <a:ext cx="178" cy="200"/>
            </a:xfrm>
            <a:custGeom>
              <a:avLst/>
              <a:gdLst>
                <a:gd name="T0" fmla="*/ 0 w 533"/>
                <a:gd name="T1" fmla="*/ 0 h 602"/>
                <a:gd name="T2" fmla="*/ 0 w 533"/>
                <a:gd name="T3" fmla="*/ 0 h 602"/>
                <a:gd name="T4" fmla="*/ 0 w 533"/>
                <a:gd name="T5" fmla="*/ 0 h 602"/>
                <a:gd name="T6" fmla="*/ 0 w 533"/>
                <a:gd name="T7" fmla="*/ 0 h 602"/>
                <a:gd name="T8" fmla="*/ 0 w 533"/>
                <a:gd name="T9" fmla="*/ 0 h 602"/>
                <a:gd name="T10" fmla="*/ 0 w 533"/>
                <a:gd name="T11" fmla="*/ 0 h 602"/>
                <a:gd name="T12" fmla="*/ 0 w 533"/>
                <a:gd name="T13" fmla="*/ 0 h 602"/>
                <a:gd name="T14" fmla="*/ 0 w 533"/>
                <a:gd name="T15" fmla="*/ 0 h 602"/>
                <a:gd name="T16" fmla="*/ 0 w 533"/>
                <a:gd name="T17" fmla="*/ 0 h 602"/>
                <a:gd name="T18" fmla="*/ 0 w 533"/>
                <a:gd name="T19" fmla="*/ 0 h 602"/>
                <a:gd name="T20" fmla="*/ 0 w 533"/>
                <a:gd name="T21" fmla="*/ 0 h 602"/>
                <a:gd name="T22" fmla="*/ 0 w 533"/>
                <a:gd name="T23" fmla="*/ 0 h 602"/>
                <a:gd name="T24" fmla="*/ 0 w 533"/>
                <a:gd name="T25" fmla="*/ 0 h 602"/>
                <a:gd name="T26" fmla="*/ 0 w 533"/>
                <a:gd name="T27" fmla="*/ 0 h 602"/>
                <a:gd name="T28" fmla="*/ 0 w 533"/>
                <a:gd name="T29" fmla="*/ 0 h 602"/>
                <a:gd name="T30" fmla="*/ 0 w 533"/>
                <a:gd name="T31" fmla="*/ 0 h 602"/>
                <a:gd name="T32" fmla="*/ 0 w 533"/>
                <a:gd name="T33" fmla="*/ 0 h 602"/>
                <a:gd name="T34" fmla="*/ 0 w 533"/>
                <a:gd name="T35" fmla="*/ 0 h 602"/>
                <a:gd name="T36" fmla="*/ 0 w 533"/>
                <a:gd name="T37" fmla="*/ 0 h 602"/>
                <a:gd name="T38" fmla="*/ 0 w 533"/>
                <a:gd name="T39" fmla="*/ 0 h 602"/>
                <a:gd name="T40" fmla="*/ 0 w 533"/>
                <a:gd name="T41" fmla="*/ 0 h 602"/>
                <a:gd name="T42" fmla="*/ 0 w 533"/>
                <a:gd name="T43" fmla="*/ 0 h 602"/>
                <a:gd name="T44" fmla="*/ 0 w 533"/>
                <a:gd name="T45" fmla="*/ 0 h 602"/>
                <a:gd name="T46" fmla="*/ 0 w 533"/>
                <a:gd name="T47" fmla="*/ 0 h 602"/>
                <a:gd name="T48" fmla="*/ 0 w 533"/>
                <a:gd name="T49" fmla="*/ 0 h 602"/>
                <a:gd name="T50" fmla="*/ 0 w 533"/>
                <a:gd name="T51" fmla="*/ 0 h 602"/>
                <a:gd name="T52" fmla="*/ 0 w 533"/>
                <a:gd name="T53" fmla="*/ 0 h 602"/>
                <a:gd name="T54" fmla="*/ 0 w 533"/>
                <a:gd name="T55" fmla="*/ 0 h 602"/>
                <a:gd name="T56" fmla="*/ 0 w 533"/>
                <a:gd name="T57" fmla="*/ 0 h 602"/>
                <a:gd name="T58" fmla="*/ 0 w 533"/>
                <a:gd name="T59" fmla="*/ 0 h 602"/>
                <a:gd name="T60" fmla="*/ 0 w 533"/>
                <a:gd name="T61" fmla="*/ 0 h 602"/>
                <a:gd name="T62" fmla="*/ 0 w 533"/>
                <a:gd name="T63" fmla="*/ 0 h 602"/>
                <a:gd name="T64" fmla="*/ 0 w 533"/>
                <a:gd name="T65" fmla="*/ 0 h 602"/>
                <a:gd name="T66" fmla="*/ 0 w 533"/>
                <a:gd name="T67" fmla="*/ 0 h 602"/>
                <a:gd name="T68" fmla="*/ 0 w 533"/>
                <a:gd name="T69" fmla="*/ 0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3" h="602">
                  <a:moveTo>
                    <a:pt x="29" y="0"/>
                  </a:moveTo>
                  <a:lnTo>
                    <a:pt x="139" y="11"/>
                  </a:lnTo>
                  <a:lnTo>
                    <a:pt x="252" y="27"/>
                  </a:lnTo>
                  <a:lnTo>
                    <a:pt x="370" y="81"/>
                  </a:lnTo>
                  <a:lnTo>
                    <a:pt x="453" y="121"/>
                  </a:lnTo>
                  <a:lnTo>
                    <a:pt x="508" y="178"/>
                  </a:lnTo>
                  <a:lnTo>
                    <a:pt x="533" y="211"/>
                  </a:lnTo>
                  <a:lnTo>
                    <a:pt x="483" y="309"/>
                  </a:lnTo>
                  <a:lnTo>
                    <a:pt x="403" y="368"/>
                  </a:lnTo>
                  <a:lnTo>
                    <a:pt x="306" y="411"/>
                  </a:lnTo>
                  <a:lnTo>
                    <a:pt x="255" y="438"/>
                  </a:lnTo>
                  <a:lnTo>
                    <a:pt x="168" y="451"/>
                  </a:lnTo>
                  <a:lnTo>
                    <a:pt x="164" y="478"/>
                  </a:lnTo>
                  <a:lnTo>
                    <a:pt x="231" y="502"/>
                  </a:lnTo>
                  <a:lnTo>
                    <a:pt x="328" y="522"/>
                  </a:lnTo>
                  <a:lnTo>
                    <a:pt x="419" y="562"/>
                  </a:lnTo>
                  <a:lnTo>
                    <a:pt x="382" y="592"/>
                  </a:lnTo>
                  <a:lnTo>
                    <a:pt x="344" y="602"/>
                  </a:lnTo>
                  <a:lnTo>
                    <a:pt x="290" y="558"/>
                  </a:lnTo>
                  <a:lnTo>
                    <a:pt x="206" y="532"/>
                  </a:lnTo>
                  <a:lnTo>
                    <a:pt x="139" y="512"/>
                  </a:lnTo>
                  <a:lnTo>
                    <a:pt x="139" y="472"/>
                  </a:lnTo>
                  <a:lnTo>
                    <a:pt x="151" y="429"/>
                  </a:lnTo>
                  <a:lnTo>
                    <a:pt x="193" y="411"/>
                  </a:lnTo>
                  <a:lnTo>
                    <a:pt x="328" y="368"/>
                  </a:lnTo>
                  <a:lnTo>
                    <a:pt x="403" y="301"/>
                  </a:lnTo>
                  <a:lnTo>
                    <a:pt x="457" y="232"/>
                  </a:lnTo>
                  <a:lnTo>
                    <a:pt x="445" y="198"/>
                  </a:lnTo>
                  <a:lnTo>
                    <a:pt x="403" y="158"/>
                  </a:lnTo>
                  <a:lnTo>
                    <a:pt x="302" y="101"/>
                  </a:lnTo>
                  <a:lnTo>
                    <a:pt x="181" y="81"/>
                  </a:lnTo>
                  <a:lnTo>
                    <a:pt x="101" y="77"/>
                  </a:lnTo>
                  <a:lnTo>
                    <a:pt x="29" y="77"/>
                  </a:lnTo>
                  <a:lnTo>
                    <a:pt x="0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3" name="Freeform 16"/>
            <p:cNvSpPr>
              <a:spLocks/>
            </p:cNvSpPr>
            <p:nvPr/>
          </p:nvSpPr>
          <p:spPr bwMode="auto">
            <a:xfrm>
              <a:off x="4700" y="582"/>
              <a:ext cx="217" cy="325"/>
            </a:xfrm>
            <a:custGeom>
              <a:avLst/>
              <a:gdLst>
                <a:gd name="T0" fmla="*/ 0 w 649"/>
                <a:gd name="T1" fmla="*/ 0 h 973"/>
                <a:gd name="T2" fmla="*/ 0 w 649"/>
                <a:gd name="T3" fmla="*/ 0 h 973"/>
                <a:gd name="T4" fmla="*/ 0 w 649"/>
                <a:gd name="T5" fmla="*/ 0 h 973"/>
                <a:gd name="T6" fmla="*/ 0 w 649"/>
                <a:gd name="T7" fmla="*/ 0 h 973"/>
                <a:gd name="T8" fmla="*/ 0 w 649"/>
                <a:gd name="T9" fmla="*/ 0 h 973"/>
                <a:gd name="T10" fmla="*/ 0 w 649"/>
                <a:gd name="T11" fmla="*/ 0 h 973"/>
                <a:gd name="T12" fmla="*/ 0 w 649"/>
                <a:gd name="T13" fmla="*/ 0 h 973"/>
                <a:gd name="T14" fmla="*/ 0 w 649"/>
                <a:gd name="T15" fmla="*/ 0 h 973"/>
                <a:gd name="T16" fmla="*/ 0 w 649"/>
                <a:gd name="T17" fmla="*/ 0 h 973"/>
                <a:gd name="T18" fmla="*/ 0 w 649"/>
                <a:gd name="T19" fmla="*/ 0 h 973"/>
                <a:gd name="T20" fmla="*/ 0 w 649"/>
                <a:gd name="T21" fmla="*/ 0 h 973"/>
                <a:gd name="T22" fmla="*/ 0 w 649"/>
                <a:gd name="T23" fmla="*/ 0 h 973"/>
                <a:gd name="T24" fmla="*/ 0 w 649"/>
                <a:gd name="T25" fmla="*/ 0 h 973"/>
                <a:gd name="T26" fmla="*/ 0 w 649"/>
                <a:gd name="T27" fmla="*/ 0 h 973"/>
                <a:gd name="T28" fmla="*/ 0 w 649"/>
                <a:gd name="T29" fmla="*/ 0 h 973"/>
                <a:gd name="T30" fmla="*/ 0 w 649"/>
                <a:gd name="T31" fmla="*/ 0 h 973"/>
                <a:gd name="T32" fmla="*/ 0 w 649"/>
                <a:gd name="T33" fmla="*/ 0 h 973"/>
                <a:gd name="T34" fmla="*/ 0 w 649"/>
                <a:gd name="T35" fmla="*/ 0 h 973"/>
                <a:gd name="T36" fmla="*/ 0 w 649"/>
                <a:gd name="T37" fmla="*/ 0 h 973"/>
                <a:gd name="T38" fmla="*/ 0 w 649"/>
                <a:gd name="T39" fmla="*/ 0 h 973"/>
                <a:gd name="T40" fmla="*/ 0 w 649"/>
                <a:gd name="T41" fmla="*/ 0 h 973"/>
                <a:gd name="T42" fmla="*/ 0 w 649"/>
                <a:gd name="T43" fmla="*/ 0 h 973"/>
                <a:gd name="T44" fmla="*/ 0 w 649"/>
                <a:gd name="T45" fmla="*/ 0 h 973"/>
                <a:gd name="T46" fmla="*/ 0 w 649"/>
                <a:gd name="T47" fmla="*/ 0 h 973"/>
                <a:gd name="T48" fmla="*/ 0 w 649"/>
                <a:gd name="T49" fmla="*/ 0 h 973"/>
                <a:gd name="T50" fmla="*/ 0 w 649"/>
                <a:gd name="T51" fmla="*/ 0 h 973"/>
                <a:gd name="T52" fmla="*/ 0 w 649"/>
                <a:gd name="T53" fmla="*/ 0 h 973"/>
                <a:gd name="T54" fmla="*/ 0 w 649"/>
                <a:gd name="T55" fmla="*/ 0 h 973"/>
                <a:gd name="T56" fmla="*/ 0 w 649"/>
                <a:gd name="T57" fmla="*/ 0 h 973"/>
                <a:gd name="T58" fmla="*/ 0 w 649"/>
                <a:gd name="T59" fmla="*/ 0 h 973"/>
                <a:gd name="T60" fmla="*/ 0 w 649"/>
                <a:gd name="T61" fmla="*/ 0 h 973"/>
                <a:gd name="T62" fmla="*/ 0 w 649"/>
                <a:gd name="T63" fmla="*/ 0 h 973"/>
                <a:gd name="T64" fmla="*/ 0 w 649"/>
                <a:gd name="T65" fmla="*/ 0 h 973"/>
                <a:gd name="T66" fmla="*/ 0 w 649"/>
                <a:gd name="T67" fmla="*/ 0 h 9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49" h="973">
                  <a:moveTo>
                    <a:pt x="75" y="0"/>
                  </a:moveTo>
                  <a:lnTo>
                    <a:pt x="17" y="0"/>
                  </a:lnTo>
                  <a:lnTo>
                    <a:pt x="0" y="69"/>
                  </a:lnTo>
                  <a:lnTo>
                    <a:pt x="42" y="111"/>
                  </a:lnTo>
                  <a:lnTo>
                    <a:pt x="177" y="207"/>
                  </a:lnTo>
                  <a:lnTo>
                    <a:pt x="295" y="330"/>
                  </a:lnTo>
                  <a:lnTo>
                    <a:pt x="371" y="458"/>
                  </a:lnTo>
                  <a:lnTo>
                    <a:pt x="382" y="541"/>
                  </a:lnTo>
                  <a:lnTo>
                    <a:pt x="378" y="602"/>
                  </a:lnTo>
                  <a:lnTo>
                    <a:pt x="345" y="738"/>
                  </a:lnTo>
                  <a:lnTo>
                    <a:pt x="302" y="849"/>
                  </a:lnTo>
                  <a:lnTo>
                    <a:pt x="265" y="913"/>
                  </a:lnTo>
                  <a:lnTo>
                    <a:pt x="257" y="953"/>
                  </a:lnTo>
                  <a:lnTo>
                    <a:pt x="295" y="953"/>
                  </a:lnTo>
                  <a:lnTo>
                    <a:pt x="353" y="940"/>
                  </a:lnTo>
                  <a:lnTo>
                    <a:pt x="371" y="943"/>
                  </a:lnTo>
                  <a:lnTo>
                    <a:pt x="493" y="949"/>
                  </a:lnTo>
                  <a:lnTo>
                    <a:pt x="585" y="973"/>
                  </a:lnTo>
                  <a:lnTo>
                    <a:pt x="618" y="959"/>
                  </a:lnTo>
                  <a:lnTo>
                    <a:pt x="649" y="909"/>
                  </a:lnTo>
                  <a:lnTo>
                    <a:pt x="618" y="882"/>
                  </a:lnTo>
                  <a:lnTo>
                    <a:pt x="480" y="879"/>
                  </a:lnTo>
                  <a:lnTo>
                    <a:pt x="382" y="889"/>
                  </a:lnTo>
                  <a:lnTo>
                    <a:pt x="333" y="909"/>
                  </a:lnTo>
                  <a:lnTo>
                    <a:pt x="340" y="863"/>
                  </a:lnTo>
                  <a:lnTo>
                    <a:pt x="391" y="792"/>
                  </a:lnTo>
                  <a:lnTo>
                    <a:pt x="433" y="682"/>
                  </a:lnTo>
                  <a:lnTo>
                    <a:pt x="467" y="588"/>
                  </a:lnTo>
                  <a:lnTo>
                    <a:pt x="442" y="481"/>
                  </a:lnTo>
                  <a:lnTo>
                    <a:pt x="404" y="367"/>
                  </a:lnTo>
                  <a:lnTo>
                    <a:pt x="328" y="237"/>
                  </a:lnTo>
                  <a:lnTo>
                    <a:pt x="218" y="117"/>
                  </a:lnTo>
                  <a:lnTo>
                    <a:pt x="126" y="2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4" name="Freeform 17"/>
            <p:cNvSpPr>
              <a:spLocks/>
            </p:cNvSpPr>
            <p:nvPr/>
          </p:nvSpPr>
          <p:spPr bwMode="auto">
            <a:xfrm>
              <a:off x="4565" y="582"/>
              <a:ext cx="145" cy="330"/>
            </a:xfrm>
            <a:custGeom>
              <a:avLst/>
              <a:gdLst>
                <a:gd name="T0" fmla="*/ 0 w 436"/>
                <a:gd name="T1" fmla="*/ 0 h 991"/>
                <a:gd name="T2" fmla="*/ 0 w 436"/>
                <a:gd name="T3" fmla="*/ 0 h 991"/>
                <a:gd name="T4" fmla="*/ 0 w 436"/>
                <a:gd name="T5" fmla="*/ 0 h 991"/>
                <a:gd name="T6" fmla="*/ 0 w 436"/>
                <a:gd name="T7" fmla="*/ 0 h 991"/>
                <a:gd name="T8" fmla="*/ 0 w 436"/>
                <a:gd name="T9" fmla="*/ 0 h 991"/>
                <a:gd name="T10" fmla="*/ 0 w 436"/>
                <a:gd name="T11" fmla="*/ 0 h 991"/>
                <a:gd name="T12" fmla="*/ 0 w 436"/>
                <a:gd name="T13" fmla="*/ 0 h 991"/>
                <a:gd name="T14" fmla="*/ 0 w 436"/>
                <a:gd name="T15" fmla="*/ 0 h 991"/>
                <a:gd name="T16" fmla="*/ 0 w 436"/>
                <a:gd name="T17" fmla="*/ 0 h 991"/>
                <a:gd name="T18" fmla="*/ 0 w 436"/>
                <a:gd name="T19" fmla="*/ 0 h 991"/>
                <a:gd name="T20" fmla="*/ 0 w 436"/>
                <a:gd name="T21" fmla="*/ 0 h 991"/>
                <a:gd name="T22" fmla="*/ 0 w 436"/>
                <a:gd name="T23" fmla="*/ 0 h 991"/>
                <a:gd name="T24" fmla="*/ 0 w 436"/>
                <a:gd name="T25" fmla="*/ 0 h 991"/>
                <a:gd name="T26" fmla="*/ 0 w 436"/>
                <a:gd name="T27" fmla="*/ 0 h 991"/>
                <a:gd name="T28" fmla="*/ 0 w 436"/>
                <a:gd name="T29" fmla="*/ 0 h 991"/>
                <a:gd name="T30" fmla="*/ 0 w 436"/>
                <a:gd name="T31" fmla="*/ 0 h 991"/>
                <a:gd name="T32" fmla="*/ 0 w 436"/>
                <a:gd name="T33" fmla="*/ 0 h 991"/>
                <a:gd name="T34" fmla="*/ 0 w 436"/>
                <a:gd name="T35" fmla="*/ 0 h 991"/>
                <a:gd name="T36" fmla="*/ 0 w 436"/>
                <a:gd name="T37" fmla="*/ 0 h 991"/>
                <a:gd name="T38" fmla="*/ 0 w 436"/>
                <a:gd name="T39" fmla="*/ 0 h 991"/>
                <a:gd name="T40" fmla="*/ 0 w 436"/>
                <a:gd name="T41" fmla="*/ 0 h 991"/>
                <a:gd name="T42" fmla="*/ 0 w 436"/>
                <a:gd name="T43" fmla="*/ 0 h 991"/>
                <a:gd name="T44" fmla="*/ 0 w 436"/>
                <a:gd name="T45" fmla="*/ 0 h 991"/>
                <a:gd name="T46" fmla="*/ 0 w 436"/>
                <a:gd name="T47" fmla="*/ 0 h 991"/>
                <a:gd name="T48" fmla="*/ 0 w 436"/>
                <a:gd name="T49" fmla="*/ 0 h 991"/>
                <a:gd name="T50" fmla="*/ 0 w 436"/>
                <a:gd name="T51" fmla="*/ 0 h 991"/>
                <a:gd name="T52" fmla="*/ 0 w 436"/>
                <a:gd name="T53" fmla="*/ 0 h 991"/>
                <a:gd name="T54" fmla="*/ 0 w 436"/>
                <a:gd name="T55" fmla="*/ 0 h 991"/>
                <a:gd name="T56" fmla="*/ 0 w 436"/>
                <a:gd name="T57" fmla="*/ 0 h 991"/>
                <a:gd name="T58" fmla="*/ 0 w 436"/>
                <a:gd name="T59" fmla="*/ 0 h 991"/>
                <a:gd name="T60" fmla="*/ 0 w 436"/>
                <a:gd name="T61" fmla="*/ 0 h 991"/>
                <a:gd name="T62" fmla="*/ 0 w 436"/>
                <a:gd name="T63" fmla="*/ 0 h 9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6" h="991">
                  <a:moveTo>
                    <a:pt x="302" y="0"/>
                  </a:moveTo>
                  <a:lnTo>
                    <a:pt x="247" y="93"/>
                  </a:lnTo>
                  <a:lnTo>
                    <a:pt x="209" y="230"/>
                  </a:lnTo>
                  <a:lnTo>
                    <a:pt x="163" y="381"/>
                  </a:lnTo>
                  <a:lnTo>
                    <a:pt x="122" y="534"/>
                  </a:lnTo>
                  <a:lnTo>
                    <a:pt x="122" y="590"/>
                  </a:lnTo>
                  <a:lnTo>
                    <a:pt x="163" y="691"/>
                  </a:lnTo>
                  <a:lnTo>
                    <a:pt x="222" y="744"/>
                  </a:lnTo>
                  <a:lnTo>
                    <a:pt x="276" y="811"/>
                  </a:lnTo>
                  <a:lnTo>
                    <a:pt x="315" y="861"/>
                  </a:lnTo>
                  <a:lnTo>
                    <a:pt x="298" y="884"/>
                  </a:lnTo>
                  <a:lnTo>
                    <a:pt x="202" y="894"/>
                  </a:lnTo>
                  <a:lnTo>
                    <a:pt x="45" y="914"/>
                  </a:lnTo>
                  <a:lnTo>
                    <a:pt x="0" y="945"/>
                  </a:lnTo>
                  <a:lnTo>
                    <a:pt x="38" y="971"/>
                  </a:lnTo>
                  <a:lnTo>
                    <a:pt x="125" y="991"/>
                  </a:lnTo>
                  <a:lnTo>
                    <a:pt x="227" y="951"/>
                  </a:lnTo>
                  <a:lnTo>
                    <a:pt x="302" y="924"/>
                  </a:lnTo>
                  <a:lnTo>
                    <a:pt x="398" y="914"/>
                  </a:lnTo>
                  <a:lnTo>
                    <a:pt x="436" y="905"/>
                  </a:lnTo>
                  <a:lnTo>
                    <a:pt x="424" y="871"/>
                  </a:lnTo>
                  <a:lnTo>
                    <a:pt x="315" y="784"/>
                  </a:lnTo>
                  <a:lnTo>
                    <a:pt x="251" y="694"/>
                  </a:lnTo>
                  <a:lnTo>
                    <a:pt x="196" y="633"/>
                  </a:lnTo>
                  <a:lnTo>
                    <a:pt x="189" y="574"/>
                  </a:lnTo>
                  <a:lnTo>
                    <a:pt x="214" y="474"/>
                  </a:lnTo>
                  <a:lnTo>
                    <a:pt x="273" y="370"/>
                  </a:lnTo>
                  <a:lnTo>
                    <a:pt x="336" y="194"/>
                  </a:lnTo>
                  <a:lnTo>
                    <a:pt x="391" y="90"/>
                  </a:lnTo>
                  <a:lnTo>
                    <a:pt x="386" y="29"/>
                  </a:lnTo>
                  <a:lnTo>
                    <a:pt x="336" y="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2712" name="Group 21"/>
          <p:cNvGrpSpPr>
            <a:grpSpLocks/>
          </p:cNvGrpSpPr>
          <p:nvPr/>
        </p:nvGrpSpPr>
        <p:grpSpPr bwMode="auto">
          <a:xfrm>
            <a:off x="9017001" y="80964"/>
            <a:ext cx="142875" cy="153987"/>
            <a:chOff x="4720" y="51"/>
            <a:chExt cx="90" cy="97"/>
          </a:xfrm>
        </p:grpSpPr>
        <p:sp>
          <p:nvSpPr>
            <p:cNvPr id="72717" name="Freeform 19"/>
            <p:cNvSpPr>
              <a:spLocks/>
            </p:cNvSpPr>
            <p:nvPr/>
          </p:nvSpPr>
          <p:spPr bwMode="auto">
            <a:xfrm>
              <a:off x="4738" y="51"/>
              <a:ext cx="72" cy="67"/>
            </a:xfrm>
            <a:custGeom>
              <a:avLst/>
              <a:gdLst>
                <a:gd name="T0" fmla="*/ 0 w 216"/>
                <a:gd name="T1" fmla="*/ 0 h 203"/>
                <a:gd name="T2" fmla="*/ 0 w 216"/>
                <a:gd name="T3" fmla="*/ 0 h 203"/>
                <a:gd name="T4" fmla="*/ 0 w 216"/>
                <a:gd name="T5" fmla="*/ 0 h 203"/>
                <a:gd name="T6" fmla="*/ 0 w 216"/>
                <a:gd name="T7" fmla="*/ 0 h 203"/>
                <a:gd name="T8" fmla="*/ 0 w 216"/>
                <a:gd name="T9" fmla="*/ 0 h 203"/>
                <a:gd name="T10" fmla="*/ 0 w 216"/>
                <a:gd name="T11" fmla="*/ 0 h 203"/>
                <a:gd name="T12" fmla="*/ 0 w 216"/>
                <a:gd name="T13" fmla="*/ 0 h 203"/>
                <a:gd name="T14" fmla="*/ 0 w 216"/>
                <a:gd name="T15" fmla="*/ 0 h 203"/>
                <a:gd name="T16" fmla="*/ 0 w 216"/>
                <a:gd name="T17" fmla="*/ 0 h 203"/>
                <a:gd name="T18" fmla="*/ 0 w 216"/>
                <a:gd name="T19" fmla="*/ 0 h 203"/>
                <a:gd name="T20" fmla="*/ 0 w 216"/>
                <a:gd name="T21" fmla="*/ 0 h 203"/>
                <a:gd name="T22" fmla="*/ 0 w 216"/>
                <a:gd name="T23" fmla="*/ 0 h 203"/>
                <a:gd name="T24" fmla="*/ 0 w 216"/>
                <a:gd name="T25" fmla="*/ 0 h 203"/>
                <a:gd name="T26" fmla="*/ 0 w 216"/>
                <a:gd name="T27" fmla="*/ 0 h 203"/>
                <a:gd name="T28" fmla="*/ 0 w 216"/>
                <a:gd name="T29" fmla="*/ 0 h 203"/>
                <a:gd name="T30" fmla="*/ 0 w 216"/>
                <a:gd name="T31" fmla="*/ 0 h 203"/>
                <a:gd name="T32" fmla="*/ 0 w 216"/>
                <a:gd name="T33" fmla="*/ 0 h 203"/>
                <a:gd name="T34" fmla="*/ 0 w 216"/>
                <a:gd name="T35" fmla="*/ 0 h 203"/>
                <a:gd name="T36" fmla="*/ 0 w 216"/>
                <a:gd name="T37" fmla="*/ 0 h 203"/>
                <a:gd name="T38" fmla="*/ 0 w 216"/>
                <a:gd name="T39" fmla="*/ 0 h 203"/>
                <a:gd name="T40" fmla="*/ 0 w 216"/>
                <a:gd name="T41" fmla="*/ 0 h 203"/>
                <a:gd name="T42" fmla="*/ 0 w 216"/>
                <a:gd name="T43" fmla="*/ 0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6" h="203">
                  <a:moveTo>
                    <a:pt x="25" y="9"/>
                  </a:moveTo>
                  <a:lnTo>
                    <a:pt x="84" y="0"/>
                  </a:lnTo>
                  <a:lnTo>
                    <a:pt x="139" y="3"/>
                  </a:lnTo>
                  <a:lnTo>
                    <a:pt x="190" y="23"/>
                  </a:lnTo>
                  <a:lnTo>
                    <a:pt x="216" y="60"/>
                  </a:lnTo>
                  <a:lnTo>
                    <a:pt x="216" y="89"/>
                  </a:lnTo>
                  <a:lnTo>
                    <a:pt x="190" y="130"/>
                  </a:lnTo>
                  <a:lnTo>
                    <a:pt x="147" y="153"/>
                  </a:lnTo>
                  <a:lnTo>
                    <a:pt x="84" y="153"/>
                  </a:lnTo>
                  <a:lnTo>
                    <a:pt x="46" y="173"/>
                  </a:lnTo>
                  <a:lnTo>
                    <a:pt x="33" y="203"/>
                  </a:lnTo>
                  <a:lnTo>
                    <a:pt x="0" y="193"/>
                  </a:lnTo>
                  <a:lnTo>
                    <a:pt x="13" y="153"/>
                  </a:lnTo>
                  <a:lnTo>
                    <a:pt x="58" y="130"/>
                  </a:lnTo>
                  <a:lnTo>
                    <a:pt x="134" y="123"/>
                  </a:lnTo>
                  <a:lnTo>
                    <a:pt x="165" y="100"/>
                  </a:lnTo>
                  <a:lnTo>
                    <a:pt x="172" y="63"/>
                  </a:lnTo>
                  <a:lnTo>
                    <a:pt x="139" y="30"/>
                  </a:lnTo>
                  <a:lnTo>
                    <a:pt x="89" y="30"/>
                  </a:lnTo>
                  <a:lnTo>
                    <a:pt x="33" y="40"/>
                  </a:lnTo>
                  <a:lnTo>
                    <a:pt x="13" y="3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18" name="Freeform 20"/>
            <p:cNvSpPr>
              <a:spLocks/>
            </p:cNvSpPr>
            <p:nvPr/>
          </p:nvSpPr>
          <p:spPr bwMode="auto">
            <a:xfrm>
              <a:off x="4720" y="130"/>
              <a:ext cx="23" cy="18"/>
            </a:xfrm>
            <a:custGeom>
              <a:avLst/>
              <a:gdLst>
                <a:gd name="T0" fmla="*/ 0 w 67"/>
                <a:gd name="T1" fmla="*/ 0 h 56"/>
                <a:gd name="T2" fmla="*/ 0 w 67"/>
                <a:gd name="T3" fmla="*/ 0 h 56"/>
                <a:gd name="T4" fmla="*/ 0 w 67"/>
                <a:gd name="T5" fmla="*/ 0 h 56"/>
                <a:gd name="T6" fmla="*/ 0 w 67"/>
                <a:gd name="T7" fmla="*/ 0 h 56"/>
                <a:gd name="T8" fmla="*/ 0 w 67"/>
                <a:gd name="T9" fmla="*/ 0 h 56"/>
                <a:gd name="T10" fmla="*/ 0 w 67"/>
                <a:gd name="T11" fmla="*/ 0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67" y="3"/>
                  </a:moveTo>
                  <a:lnTo>
                    <a:pt x="33" y="0"/>
                  </a:lnTo>
                  <a:lnTo>
                    <a:pt x="10" y="21"/>
                  </a:lnTo>
                  <a:lnTo>
                    <a:pt x="0" y="53"/>
                  </a:lnTo>
                  <a:lnTo>
                    <a:pt x="33" y="56"/>
                  </a:lnTo>
                  <a:lnTo>
                    <a:pt x="61" y="41"/>
                  </a:lnTo>
                  <a:lnTo>
                    <a:pt x="67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72713" name="Picture 8" descr="Dia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84313"/>
            <a:ext cx="37322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 descr="Dia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84313"/>
            <a:ext cx="372427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0"/>
          <p:cNvSpPr>
            <a:spLocks noChangeArrowheads="1" noChangeShapeType="1" noTextEdit="1"/>
          </p:cNvSpPr>
          <p:nvPr/>
        </p:nvSpPr>
        <p:spPr bwMode="auto">
          <a:xfrm>
            <a:off x="2566989" y="2708276"/>
            <a:ext cx="2808287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NON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INCOMPATIBLE</a:t>
            </a:r>
          </a:p>
        </p:txBody>
      </p:sp>
      <p:sp>
        <p:nvSpPr>
          <p:cNvPr id="68619" name="WordArt 11"/>
          <p:cNvSpPr>
            <a:spLocks noChangeArrowheads="1" noChangeShapeType="1" noTextEdit="1"/>
          </p:cNvSpPr>
          <p:nvPr/>
        </p:nvSpPr>
        <p:spPr bwMode="auto">
          <a:xfrm>
            <a:off x="6816725" y="2781301"/>
            <a:ext cx="2808288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oui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TRANSFUSION </a:t>
            </a:r>
          </a:p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ISOGROUPE</a:t>
            </a:r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2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3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animBg="1"/>
      <p:bldP spid="686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220788" y="1817688"/>
            <a:ext cx="441960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Vérifier la date de péremption du dispositif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Compléter l’identification :</a:t>
            </a:r>
          </a:p>
          <a:p>
            <a:pPr lvl="1" eaLnBrk="1" hangingPunct="1">
              <a:spcAft>
                <a:spcPct val="30000"/>
              </a:spcAft>
              <a:buFontTx/>
              <a:buNone/>
            </a:pPr>
            <a:r>
              <a:rPr lang="fr-FR" altLang="fr-FR" sz="1400">
                <a:solidFill>
                  <a:srgbClr val="000099"/>
                </a:solidFill>
                <a:latin typeface="Tahoma" panose="020B0604030504040204" pitchFamily="34" charset="0"/>
              </a:rPr>
              <a:t>     		</a:t>
            </a:r>
            <a:r>
              <a:rPr lang="fr-FR" altLang="fr-FR" sz="1800">
                <a:solidFill>
                  <a:srgbClr val="000099"/>
                </a:solidFill>
                <a:latin typeface="Tahoma" panose="020B0604030504040204" pitchFamily="34" charset="0"/>
              </a:rPr>
              <a:t>patient – n° CGR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Coller une étiquette de la poche à transfuser</a:t>
            </a:r>
          </a:p>
          <a:p>
            <a:pPr lvl="1" eaLnBrk="1" hangingPunct="1"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Si ouverture dans le mauvais sens, mettre le papier alu sur les réactifs avant d’écrire l’identité du patient</a:t>
            </a:r>
          </a:p>
          <a:p>
            <a:pPr lvl="1" eaLnBrk="1" hangingPunct="1"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Réalisation du test (attention au sens de lecture !!!!) : du culot vers le patient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3945" y="-199231"/>
            <a:ext cx="192087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Oval 7"/>
          <p:cNvSpPr>
            <a:spLocks noChangeArrowheads="1"/>
          </p:cNvSpPr>
          <p:nvPr/>
        </p:nvSpPr>
        <p:spPr bwMode="auto">
          <a:xfrm flipH="1">
            <a:off x="8334376" y="1814513"/>
            <a:ext cx="936625" cy="3492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4400">
              <a:latin typeface="Verdana" panose="020B0604030504040204" pitchFamily="34" charset="0"/>
            </a:endParaRPr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H="1">
            <a:off x="5519739" y="1989139"/>
            <a:ext cx="2814637" cy="2047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71" name="ZoneTexte 8"/>
          <p:cNvSpPr txBox="1">
            <a:spLocks noChangeArrowheads="1"/>
          </p:cNvSpPr>
          <p:nvPr/>
        </p:nvSpPr>
        <p:spPr bwMode="auto">
          <a:xfrm>
            <a:off x="1487488" y="311149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contrôle du dispositif (1)</a:t>
            </a:r>
          </a:p>
        </p:txBody>
      </p:sp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2786064"/>
            <a:ext cx="27273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Oval 7"/>
          <p:cNvSpPr>
            <a:spLocks noChangeArrowheads="1"/>
          </p:cNvSpPr>
          <p:nvPr/>
        </p:nvSpPr>
        <p:spPr bwMode="auto">
          <a:xfrm flipH="1">
            <a:off x="7032625" y="2917825"/>
            <a:ext cx="1150938" cy="628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4400">
              <a:latin typeface="Verdana" panose="020B0604030504040204" pitchFamily="34" charset="0"/>
            </a:endParaRPr>
          </a:p>
        </p:txBody>
      </p:sp>
      <p:sp>
        <p:nvSpPr>
          <p:cNvPr id="36874" name="Line 8"/>
          <p:cNvSpPr>
            <a:spLocks noChangeShapeType="1"/>
          </p:cNvSpPr>
          <p:nvPr/>
        </p:nvSpPr>
        <p:spPr bwMode="auto">
          <a:xfrm flipH="1">
            <a:off x="4745039" y="3206750"/>
            <a:ext cx="22875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75" name="Oval 7"/>
          <p:cNvSpPr>
            <a:spLocks noChangeArrowheads="1"/>
          </p:cNvSpPr>
          <p:nvPr/>
        </p:nvSpPr>
        <p:spPr bwMode="auto">
          <a:xfrm flipH="1">
            <a:off x="8226426" y="2954339"/>
            <a:ext cx="1152525" cy="6302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 sz="4400">
              <a:latin typeface="Verdana" panose="020B0604030504040204" pitchFamily="34" charset="0"/>
            </a:endParaRPr>
          </a:p>
        </p:txBody>
      </p:sp>
      <p:sp>
        <p:nvSpPr>
          <p:cNvPr id="36876" name="Line 8"/>
          <p:cNvSpPr>
            <a:spLocks noChangeShapeType="1"/>
          </p:cNvSpPr>
          <p:nvPr/>
        </p:nvSpPr>
        <p:spPr bwMode="auto">
          <a:xfrm flipH="1" flipV="1">
            <a:off x="4800600" y="3967163"/>
            <a:ext cx="45783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77" name="Line 8"/>
          <p:cNvSpPr>
            <a:spLocks noChangeShapeType="1"/>
          </p:cNvSpPr>
          <p:nvPr/>
        </p:nvSpPr>
        <p:spPr bwMode="auto">
          <a:xfrm flipH="1" flipV="1">
            <a:off x="9220200" y="3452813"/>
            <a:ext cx="158750" cy="514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10"/>
          <p:cNvSpPr txBox="1">
            <a:spLocks noChangeArrowheads="1"/>
          </p:cNvSpPr>
          <p:nvPr/>
        </p:nvSpPr>
        <p:spPr bwMode="auto">
          <a:xfrm>
            <a:off x="1981201" y="1524000"/>
            <a:ext cx="40036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Vérifier la couleur des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réactifs :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 bleu ciel pour anti-A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 jaune pâle pour anti-B</a:t>
            </a:r>
          </a:p>
          <a:p>
            <a:pPr eaLnBrk="1" hangingPunct="1">
              <a:spcBef>
                <a:spcPct val="0"/>
              </a:spcBef>
            </a:pPr>
            <a:endParaRPr lang="fr-FR" altLang="fr-FR" sz="24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fr-FR" altLang="fr-FR" sz="24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Si les réactifs ont changé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de couleur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99"/>
                </a:solidFill>
                <a:latin typeface="Tahoma" panose="020B0604030504040204" pitchFamily="34" charset="0"/>
              </a:rPr>
              <a:t>NE PAS UTILISER LA CARTE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125539"/>
            <a:ext cx="37020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6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contrôle du dispositif (2)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1719264" y="1160464"/>
            <a:ext cx="40719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Mettre des gants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Prélever le sang du patient par pique au doigt ou ponction veineuse</a:t>
            </a: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Char char="•"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pic>
        <p:nvPicPr>
          <p:cNvPr id="38918" name="Picture 11" descr="C:\Documents and Settings\haubers\Bureau\sans tit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4" y="949326"/>
            <a:ext cx="37115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ZoneTexte 8"/>
          <p:cNvSpPr txBox="1">
            <a:spLocks noChangeArrowheads="1"/>
          </p:cNvSpPr>
          <p:nvPr/>
        </p:nvSpPr>
        <p:spPr bwMode="auto">
          <a:xfrm>
            <a:off x="1524000" y="300037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</a:t>
            </a:r>
            <a:r>
              <a:rPr lang="fr-FR" altLang="fr-F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réalisation du contrôle (1)</a:t>
            </a:r>
          </a:p>
        </p:txBody>
      </p:sp>
      <p:pic>
        <p:nvPicPr>
          <p:cNvPr id="3892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21538"/>
            <a:ext cx="36766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11900" y="4924426"/>
            <a:ext cx="4032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000099"/>
                </a:solidFill>
                <a:latin typeface="Tahoma" panose="020B0604030504040204" pitchFamily="34" charset="0"/>
              </a:rPr>
              <a:t>Prélever une goutte de la poche de CGR à l’aide d’un </a:t>
            </a:r>
            <a:r>
              <a:rPr lang="fr-FR" altLang="fr-FR" sz="2000" dirty="0" err="1">
                <a:solidFill>
                  <a:srgbClr val="000099"/>
                </a:solidFill>
                <a:latin typeface="Tahoma" panose="020B0604030504040204" pitchFamily="34" charset="0"/>
              </a:rPr>
              <a:t>sécuritube</a:t>
            </a:r>
            <a:r>
              <a:rPr lang="fr-FR" altLang="fr-FR" sz="2000" dirty="0">
                <a:solidFill>
                  <a:srgbClr val="000099"/>
                </a:solidFill>
                <a:latin typeface="Tahoma" panose="020B0604030504040204" pitchFamily="34" charset="0"/>
              </a:rPr>
              <a:t> et du perce-tubulure</a:t>
            </a:r>
          </a:p>
          <a:p>
            <a:pPr>
              <a:defRPr/>
            </a:pPr>
            <a:endParaRPr lang="fr-FR" sz="20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5519738" y="5229225"/>
            <a:ext cx="792162" cy="2873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3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2221" r="27631" b="37151"/>
          <a:stretch>
            <a:fillRect/>
          </a:stretch>
        </p:blipFill>
        <p:spPr bwMode="auto">
          <a:xfrm>
            <a:off x="5207001" y="4961449"/>
            <a:ext cx="625475" cy="129540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smtClean="0"/>
              <a:t>ARS – ES – EFS </a:t>
            </a:r>
            <a:endParaRPr lang="fr-FR" dirty="0"/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892325-0922-4099-8161-8AB6BD7F297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1758950" y="2111376"/>
            <a:ext cx="3810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  <a:buSzPct val="80000"/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Déposer le sang du patient (pique au doigt ou ponction veineuse) et le sang du CGR (sécuritube) dans les cases prévues</a:t>
            </a:r>
          </a:p>
          <a:p>
            <a:pPr eaLnBrk="1" hangingPunct="1"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  <a:buSzPct val="80000"/>
              <a:buFontTx/>
              <a:buNone/>
            </a:pPr>
            <a:endParaRPr lang="fr-FR" altLang="fr-FR" sz="200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  <a:buSzPct val="80000"/>
              <a:buFontTx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Déposer 1 goutte de sérum physiologique sur chaque case de réactif</a:t>
            </a:r>
          </a:p>
        </p:txBody>
      </p:sp>
      <p:pic>
        <p:nvPicPr>
          <p:cNvPr id="39940" name="Image 1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125538"/>
            <a:ext cx="38481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ZoneTexte 6"/>
          <p:cNvSpPr txBox="1">
            <a:spLocks noChangeArrowheads="1"/>
          </p:cNvSpPr>
          <p:nvPr/>
        </p:nvSpPr>
        <p:spPr bwMode="auto">
          <a:xfrm>
            <a:off x="1524000" y="376238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réalisation du contrôle (2)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099050" y="2708276"/>
            <a:ext cx="1284288" cy="5048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087938" y="2781300"/>
            <a:ext cx="2284412" cy="431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187826" y="4294189"/>
            <a:ext cx="2124075" cy="1222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187826" y="3500439"/>
            <a:ext cx="2195513" cy="9032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4224338" y="3449639"/>
            <a:ext cx="3122612" cy="9540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224339" y="4391025"/>
            <a:ext cx="3106737" cy="25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2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752600" y="2133600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AutoNum type="arabicPeriod"/>
              <a:defRPr sz="2400" b="1">
                <a:solidFill>
                  <a:srgbClr val="000099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Ü"/>
              <a:defRPr sz="2000" b="1">
                <a:solidFill>
                  <a:srgbClr val="000099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CC00"/>
              </a:buClr>
              <a:buFont typeface="Wingdings" panose="05000000000000000000" pitchFamily="2" charset="2"/>
              <a:buChar char="ü"/>
              <a:defRPr sz="2000">
                <a:solidFill>
                  <a:srgbClr val="000099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Font typeface="Batang" pitchFamily="18" charset="-127"/>
              <a:buChar char="–"/>
              <a:defRPr sz="2000">
                <a:solidFill>
                  <a:srgbClr val="000099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Batang" pitchFamily="18" charset="-127"/>
              <a:buChar char="»"/>
              <a:defRPr sz="1600">
                <a:solidFill>
                  <a:srgbClr val="000099"/>
                </a:solidFill>
                <a:latin typeface="Tahoma" panose="020B0604030504040204" pitchFamily="34" charset="0"/>
              </a:defRPr>
            </a:lvl9pPr>
          </a:lstStyle>
          <a:p>
            <a:pPr marL="457200" lvl="1" indent="0">
              <a:spcAft>
                <a:spcPct val="30000"/>
              </a:spcAft>
              <a:buClrTx/>
              <a:buNone/>
              <a:defRPr/>
            </a:pPr>
            <a:r>
              <a:rPr lang="fr-FR" altLang="fr-FR" b="0" dirty="0"/>
              <a:t>Prélever un peu de sang du receveur et le mélanger au réactif de la 1ère case</a:t>
            </a:r>
          </a:p>
          <a:p>
            <a:pPr lvl="1" eaLnBrk="1" hangingPunct="1">
              <a:spcAft>
                <a:spcPct val="30000"/>
              </a:spcAft>
              <a:buClrTx/>
              <a:buFontTx/>
              <a:buNone/>
              <a:defRPr/>
            </a:pPr>
            <a:endParaRPr lang="fr-FR" altLang="fr-FR" b="0" dirty="0"/>
          </a:p>
          <a:p>
            <a:pPr lvl="1" eaLnBrk="1" hangingPunct="1">
              <a:spcAft>
                <a:spcPct val="30000"/>
              </a:spcAft>
              <a:buClrTx/>
              <a:buFontTx/>
              <a:buNone/>
              <a:defRPr/>
            </a:pPr>
            <a:r>
              <a:rPr lang="fr-FR" altLang="fr-FR" b="0" dirty="0">
                <a:solidFill>
                  <a:srgbClr val="FF0000"/>
                </a:solidFill>
              </a:rPr>
              <a:t>Jeter l’agitateur</a:t>
            </a:r>
          </a:p>
        </p:txBody>
      </p:sp>
      <p:pic>
        <p:nvPicPr>
          <p:cNvPr id="40964" name="Image 1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314"/>
            <a:ext cx="35766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ZoneTexte 6"/>
          <p:cNvSpPr txBox="1">
            <a:spLocks noChangeArrowheads="1"/>
          </p:cNvSpPr>
          <p:nvPr/>
        </p:nvSpPr>
        <p:spPr bwMode="auto">
          <a:xfrm>
            <a:off x="1524000" y="430213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réalisation du contrôle (3)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7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774826" y="3878263"/>
            <a:ext cx="40608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Aft>
                <a:spcPct val="30000"/>
              </a:spcAft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99"/>
                </a:solidFill>
                <a:latin typeface="Tahoma" panose="020B0604030504040204" pitchFamily="34" charset="0"/>
              </a:rPr>
              <a:t>Recommencer la même opération au niveau de la 2ème case de réaction</a:t>
            </a:r>
          </a:p>
        </p:txBody>
      </p:sp>
      <p:pic>
        <p:nvPicPr>
          <p:cNvPr id="41988" name="Image 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125538"/>
            <a:ext cx="32654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ZoneTexte 6"/>
          <p:cNvSpPr txBox="1">
            <a:spLocks noChangeArrowheads="1"/>
          </p:cNvSpPr>
          <p:nvPr/>
        </p:nvSpPr>
        <p:spPr bwMode="auto">
          <a:xfrm>
            <a:off x="1524000" y="428626"/>
            <a:ext cx="9144000" cy="460376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SAFETY CARD AB: réalisation du contrôle (4)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ARS – ES – EFS 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92325-0922-4099-8161-8AB6BD7F297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7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1256</Words>
  <Application>Microsoft Office PowerPoint</Application>
  <PresentationFormat>Personnalisé</PresentationFormat>
  <Paragraphs>330</Paragraphs>
  <Slides>39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1" baseType="lpstr">
      <vt:lpstr>Thème Office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Humbrecht Catherine</dc:creator>
  <cp:lastModifiedBy>*</cp:lastModifiedBy>
  <cp:revision>11</cp:revision>
  <dcterms:created xsi:type="dcterms:W3CDTF">2017-01-24T08:59:41Z</dcterms:created>
  <dcterms:modified xsi:type="dcterms:W3CDTF">2017-06-07T08:42:43Z</dcterms:modified>
</cp:coreProperties>
</file>